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56" r:id="rId2"/>
    <p:sldId id="258" r:id="rId3"/>
    <p:sldId id="259" r:id="rId4"/>
    <p:sldId id="257" r:id="rId5"/>
    <p:sldId id="261" r:id="rId6"/>
    <p:sldId id="260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83" r:id="rId18"/>
    <p:sldId id="284" r:id="rId19"/>
    <p:sldId id="273" r:id="rId20"/>
    <p:sldId id="274" r:id="rId21"/>
    <p:sldId id="275" r:id="rId22"/>
    <p:sldId id="276" r:id="rId23"/>
    <p:sldId id="281" r:id="rId24"/>
    <p:sldId id="278" r:id="rId25"/>
    <p:sldId id="277" r:id="rId26"/>
    <p:sldId id="279" r:id="rId27"/>
    <p:sldId id="280" r:id="rId28"/>
    <p:sldId id="282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88"/>
    <p:restoredTop sz="61082"/>
  </p:normalViewPr>
  <p:slideViewPr>
    <p:cSldViewPr snapToGrid="0" snapToObjects="1">
      <p:cViewPr varScale="1">
        <p:scale>
          <a:sx n="58" d="100"/>
          <a:sy n="58" d="100"/>
        </p:scale>
        <p:origin x="2576" y="184"/>
      </p:cViewPr>
      <p:guideLst/>
    </p:cSldViewPr>
  </p:slideViewPr>
  <p:notesTextViewPr>
    <p:cViewPr>
      <p:scale>
        <a:sx n="1" d="1"/>
        <a:sy n="1" d="1"/>
      </p:scale>
      <p:origin x="0" y="-1632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10.tiff>
</file>

<file path=ppt/media/image11.tiff>
</file>

<file path=ppt/media/image12.tiff>
</file>

<file path=ppt/media/image13.tiff>
</file>

<file path=ppt/media/image2.tiff>
</file>

<file path=ppt/media/image3.tiff>
</file>

<file path=ppt/media/image4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9B6C34-B2D7-294B-B7CA-5C6472C645F6}" type="datetimeFigureOut">
              <a:rPr lang="en-US" smtClean="0"/>
              <a:t>10/29/16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4BEF0E-B1C0-DF47-802A-7026D1AF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2622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joint work we’ve these guys on how to make decoding</a:t>
            </a:r>
            <a:r>
              <a:rPr lang="en-US" baseline="0" dirty="0" smtClean="0"/>
              <a:t> faster</a:t>
            </a:r>
          </a:p>
          <a:p>
            <a:r>
              <a:rPr lang="en-US" baseline="0" dirty="0" smtClean="0"/>
              <a:t>   - when you have large, multicore servers</a:t>
            </a:r>
          </a:p>
          <a:p>
            <a:r>
              <a:rPr lang="en-US" baseline="0" dirty="0" smtClean="0"/>
              <a:t>   - which is the normal today</a:t>
            </a:r>
          </a:p>
          <a:p>
            <a:r>
              <a:rPr lang="en-US" baseline="0" dirty="0" smtClean="0"/>
              <a:t>This work led to a new decoder which is compatible with Moses</a:t>
            </a:r>
          </a:p>
          <a:p>
            <a:r>
              <a:rPr lang="en-US" baseline="0" dirty="0" smtClean="0"/>
              <a:t>- Also </a:t>
            </a:r>
            <a:r>
              <a:rPr lang="en-US" baseline="0" dirty="0" err="1" smtClean="0"/>
              <a:t>avaiable</a:t>
            </a:r>
            <a:r>
              <a:rPr lang="en-US" baseline="0" dirty="0" smtClean="0"/>
              <a:t> in the Moses repository</a:t>
            </a:r>
          </a:p>
          <a:p>
            <a:r>
              <a:rPr lang="en-US" baseline="0" dirty="0" smtClean="0"/>
              <a:t>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496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Profiling</a:t>
            </a:r>
            <a:r>
              <a:rPr lang="en-US" baseline="0" dirty="0" smtClean="0"/>
              <a:t> again, running with the same models</a:t>
            </a:r>
          </a:p>
          <a:p>
            <a:endParaRPr lang="en-US" baseline="0" dirty="0" smtClean="0"/>
          </a:p>
          <a:p>
            <a:r>
              <a:rPr lang="en-US" baseline="0" dirty="0" smtClean="0"/>
              <a:t>See that memory management is much less than </a:t>
            </a:r>
            <a:r>
              <a:rPr lang="en-US" baseline="0" dirty="0" err="1" smtClean="0"/>
              <a:t>orignal</a:t>
            </a:r>
            <a:r>
              <a:rPr lang="en-US" baseline="0" dirty="0" smtClean="0"/>
              <a:t> Moses</a:t>
            </a:r>
          </a:p>
          <a:p>
            <a:r>
              <a:rPr lang="en-US" baseline="0" dirty="0" smtClean="0"/>
              <a:t>  - hardly grow at all when we use lots of threads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2367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Stack configuration</a:t>
            </a:r>
          </a:p>
          <a:p>
            <a:endParaRPr lang="en-US" dirty="0" smtClean="0"/>
          </a:p>
          <a:p>
            <a:r>
              <a:rPr lang="en-US" dirty="0" smtClean="0"/>
              <a:t>The only stack configuration</a:t>
            </a:r>
            <a:r>
              <a:rPr lang="en-US" baseline="0" dirty="0" smtClean="0"/>
              <a:t> available in Moses</a:t>
            </a:r>
          </a:p>
          <a:p>
            <a:r>
              <a:rPr lang="en-US" baseline="0" dirty="0" smtClean="0"/>
              <a:t>   - </a:t>
            </a:r>
            <a:r>
              <a:rPr lang="en-US" baseline="0" dirty="0" err="1" smtClean="0"/>
              <a:t>cadinality</a:t>
            </a:r>
            <a:r>
              <a:rPr lang="en-US" baseline="0" dirty="0" smtClean="0"/>
              <a:t> stack</a:t>
            </a:r>
          </a:p>
          <a:p>
            <a:r>
              <a:rPr lang="en-US" baseline="0" dirty="0" smtClean="0"/>
              <a:t>That is </a:t>
            </a:r>
          </a:p>
          <a:p>
            <a:r>
              <a:rPr lang="en-US" baseline="0" dirty="0" smtClean="0"/>
              <a:t>  – partial translation that have translated the same NUMBER of source words</a:t>
            </a:r>
          </a:p>
          <a:p>
            <a:r>
              <a:rPr lang="en-US" baseline="0" dirty="0" smtClean="0"/>
              <a:t>  - go into the same stack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Can we do better?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841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What we’re interested in is not to make decoding faster DIRECTLY</a:t>
            </a:r>
          </a:p>
          <a:p>
            <a:r>
              <a:rPr lang="en-US" baseline="0" dirty="0" smtClean="0"/>
              <a:t>   - but to reduce the number of search errors for the same amount of work</a:t>
            </a:r>
          </a:p>
          <a:p>
            <a:r>
              <a:rPr lang="en-US" baseline="0" dirty="0" smtClean="0"/>
              <a:t>   - so that we can then prune more </a:t>
            </a:r>
            <a:r>
              <a:rPr lang="en-US" baseline="0" dirty="0" err="1" smtClean="0"/>
              <a:t>agressively</a:t>
            </a:r>
            <a:endParaRPr lang="en-US" baseline="0" dirty="0" smtClean="0"/>
          </a:p>
          <a:p>
            <a:r>
              <a:rPr lang="en-US" baseline="0" dirty="0" smtClean="0"/>
              <a:t>Make decoding faster by doing less work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1</a:t>
            </a:r>
            <a:r>
              <a:rPr lang="en-US" baseline="30000" dirty="0" smtClean="0"/>
              <a:t>st</a:t>
            </a:r>
            <a:r>
              <a:rPr lang="en-US" dirty="0" smtClean="0"/>
              <a:t> of all,</a:t>
            </a:r>
            <a:r>
              <a:rPr lang="en-US" baseline="0" dirty="0" smtClean="0"/>
              <a:t> instead of cardinality stacks </a:t>
            </a:r>
          </a:p>
          <a:p>
            <a:r>
              <a:rPr lang="en-US" baseline="0" dirty="0" smtClean="0"/>
              <a:t>  - use coverage stacks</a:t>
            </a:r>
          </a:p>
          <a:p>
            <a:r>
              <a:rPr lang="en-US" baseline="0" dirty="0" smtClean="0"/>
              <a:t>  - that is</a:t>
            </a:r>
          </a:p>
          <a:p>
            <a:r>
              <a:rPr lang="en-US" baseline="0" dirty="0" smtClean="0"/>
              <a:t>  - only translations which covers exactly the same words</a:t>
            </a:r>
          </a:p>
          <a:p>
            <a:r>
              <a:rPr lang="en-US" baseline="0" dirty="0" smtClean="0"/>
              <a:t>  - put in the same stack</a:t>
            </a:r>
          </a:p>
          <a:p>
            <a:r>
              <a:rPr lang="en-US" baseline="0" dirty="0" smtClean="0"/>
              <a:t>IN this example</a:t>
            </a:r>
          </a:p>
          <a:p>
            <a:r>
              <a:rPr lang="en-US" baseline="0" dirty="0" smtClean="0"/>
              <a:t>  - have partial translations that translated the 1</a:t>
            </a:r>
            <a:r>
              <a:rPr lang="en-US" baseline="30000" dirty="0" smtClean="0"/>
              <a:t>st</a:t>
            </a:r>
            <a:r>
              <a:rPr lang="en-US" baseline="0" dirty="0" smtClean="0"/>
              <a:t> </a:t>
            </a:r>
            <a:r>
              <a:rPr lang="en-US" baseline="0" dirty="0" smtClean="0"/>
              <a:t>OR the </a:t>
            </a:r>
            <a:r>
              <a:rPr lang="en-US" baseline="0" dirty="0" smtClean="0"/>
              <a:t>2</a:t>
            </a:r>
            <a:r>
              <a:rPr lang="en-US" baseline="30000" dirty="0" smtClean="0"/>
              <a:t>nd</a:t>
            </a:r>
            <a:r>
              <a:rPr lang="en-US" baseline="0" dirty="0" smtClean="0"/>
              <a:t> words</a:t>
            </a:r>
          </a:p>
          <a:p>
            <a:r>
              <a:rPr lang="en-US" baseline="0" dirty="0" smtClean="0"/>
              <a:t>      - both only translated 1 word.</a:t>
            </a:r>
          </a:p>
          <a:p>
            <a:r>
              <a:rPr lang="en-US" baseline="0" dirty="0" smtClean="0"/>
              <a:t>     - but translate different words</a:t>
            </a:r>
          </a:p>
          <a:p>
            <a:r>
              <a:rPr lang="en-US" baseline="0" dirty="0" smtClean="0"/>
              <a:t>     - go into different stacks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941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2</a:t>
            </a:r>
            <a:r>
              <a:rPr lang="en-US" baseline="30000" dirty="0" smtClean="0"/>
              <a:t>nd</a:t>
            </a:r>
            <a:r>
              <a:rPr lang="en-US" dirty="0" smtClean="0"/>
              <a:t> stack configuration</a:t>
            </a:r>
          </a:p>
          <a:p>
            <a:r>
              <a:rPr lang="en-US" dirty="0" smtClean="0"/>
              <a:t>  - only keep translations</a:t>
            </a:r>
            <a:r>
              <a:rPr lang="en-US" baseline="0" dirty="0" smtClean="0"/>
              <a:t> that have </a:t>
            </a:r>
            <a:r>
              <a:rPr lang="en-US" baseline="0" dirty="0" err="1" smtClean="0"/>
              <a:t>idential</a:t>
            </a:r>
            <a:r>
              <a:rPr lang="en-US" baseline="0" dirty="0" smtClean="0"/>
              <a:t> coverage AND last position translated </a:t>
            </a:r>
          </a:p>
          <a:p>
            <a:r>
              <a:rPr lang="en-US" baseline="0" dirty="0" smtClean="0"/>
              <a:t>     - in the same stack</a:t>
            </a:r>
          </a:p>
          <a:p>
            <a:r>
              <a:rPr lang="en-US" baseline="0" dirty="0" smtClean="0"/>
              <a:t>Motivated by the fact that</a:t>
            </a:r>
            <a:r>
              <a:rPr lang="en-US" dirty="0" smtClean="0"/>
              <a:t> hypothesis recombination is dependent on the coverage</a:t>
            </a:r>
            <a:r>
              <a:rPr lang="en-US" baseline="0" dirty="0" smtClean="0"/>
              <a:t> AND last position</a:t>
            </a:r>
          </a:p>
          <a:p>
            <a:r>
              <a:rPr lang="en-US" baseline="0" dirty="0" smtClean="0"/>
              <a:t>   - by trying to keep apples and pears separated</a:t>
            </a:r>
          </a:p>
          <a:p>
            <a:r>
              <a:rPr lang="en-US" baseline="0" dirty="0" smtClean="0"/>
              <a:t>   - should reduce search errors</a:t>
            </a:r>
          </a:p>
          <a:p>
            <a:endParaRPr lang="en-US" baseline="0" dirty="0" smtClean="0"/>
          </a:p>
          <a:p>
            <a:r>
              <a:rPr lang="en-US" baseline="0" dirty="0" smtClean="0"/>
              <a:t>For example </a:t>
            </a:r>
          </a:p>
          <a:p>
            <a:r>
              <a:rPr lang="en-US" baseline="0" dirty="0" smtClean="0"/>
              <a:t>  these 2 partial translation have translate the same </a:t>
            </a:r>
            <a:r>
              <a:rPr lang="en-US" baseline="0" dirty="0" smtClean="0"/>
              <a:t>2 words</a:t>
            </a:r>
          </a:p>
          <a:p>
            <a:r>
              <a:rPr lang="en-US" baseline="0" dirty="0" smtClean="0"/>
              <a:t>     - 1</a:t>
            </a:r>
            <a:r>
              <a:rPr lang="en-US" baseline="30000" dirty="0" smtClean="0"/>
              <a:t>st</a:t>
            </a:r>
            <a:r>
              <a:rPr lang="en-US" baseline="0" dirty="0" smtClean="0"/>
              <a:t> and 2</a:t>
            </a:r>
            <a:r>
              <a:rPr lang="en-US" baseline="30000" dirty="0" smtClean="0"/>
              <a:t>nd</a:t>
            </a:r>
            <a:r>
              <a:rPr lang="en-US" baseline="0" dirty="0" smtClean="0"/>
              <a:t> words</a:t>
            </a:r>
            <a:endParaRPr lang="en-US" baseline="0" dirty="0" smtClean="0"/>
          </a:p>
          <a:p>
            <a:r>
              <a:rPr lang="en-US" baseline="0" dirty="0" smtClean="0"/>
              <a:t> - The top has most recently translated the second word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 - the bottom most recently translated the 1stword</a:t>
            </a:r>
          </a:p>
          <a:p>
            <a:r>
              <a:rPr lang="en-US" dirty="0" smtClean="0"/>
              <a:t>So we put them in different stack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7148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results</a:t>
            </a:r>
          </a:p>
          <a:p>
            <a:r>
              <a:rPr lang="en-US" dirty="0" smtClean="0"/>
              <a:t>  - at</a:t>
            </a:r>
            <a:r>
              <a:rPr lang="en-US" baseline="0" dirty="0" smtClean="0"/>
              <a:t> low pop-limits</a:t>
            </a:r>
          </a:p>
          <a:p>
            <a:r>
              <a:rPr lang="en-US" baseline="0" dirty="0" smtClean="0"/>
              <a:t>  - when decoding is fast, </a:t>
            </a:r>
          </a:p>
          <a:p>
            <a:r>
              <a:rPr lang="en-US" baseline="0" dirty="0" smtClean="0"/>
              <a:t>      - using coverage-based stacks doesn’t result in any less search errors</a:t>
            </a:r>
          </a:p>
          <a:p>
            <a:r>
              <a:rPr lang="en-US" baseline="0" dirty="0" smtClean="0"/>
              <a:t>  - in this respect, this line of optimization is a failure</a:t>
            </a:r>
          </a:p>
          <a:p>
            <a:endParaRPr lang="en-US" baseline="0" dirty="0" smtClean="0"/>
          </a:p>
          <a:p>
            <a:r>
              <a:rPr lang="en-US" baseline="0" dirty="0" smtClean="0"/>
              <a:t>But </a:t>
            </a:r>
            <a:r>
              <a:rPr lang="en-US" baseline="0" dirty="0" err="1" smtClean="0"/>
              <a:t>whats</a:t>
            </a:r>
            <a:r>
              <a:rPr lang="en-US" baseline="0" dirty="0" smtClean="0"/>
              <a:t> interesting</a:t>
            </a:r>
          </a:p>
          <a:p>
            <a:r>
              <a:rPr lang="en-US" baseline="0" dirty="0" smtClean="0"/>
              <a:t>   - get less search errors at high pop limits</a:t>
            </a:r>
          </a:p>
          <a:p>
            <a:r>
              <a:rPr lang="en-US" baseline="0" dirty="0" smtClean="0"/>
              <a:t>   - this may be useful in other scenarios</a:t>
            </a:r>
          </a:p>
          <a:p>
            <a:r>
              <a:rPr lang="en-US" baseline="0" dirty="0" smtClean="0"/>
              <a:t>        - for instance, different language pairs </a:t>
            </a:r>
          </a:p>
          <a:p>
            <a:r>
              <a:rPr lang="en-US" baseline="0" dirty="0" smtClean="0"/>
              <a:t>            - sentence lengths</a:t>
            </a:r>
          </a:p>
          <a:p>
            <a:r>
              <a:rPr lang="en-US" baseline="0" dirty="0" smtClean="0"/>
              <a:t>            -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4199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phrase-tables</a:t>
            </a:r>
          </a:p>
          <a:p>
            <a:endParaRPr 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The</a:t>
            </a:r>
            <a:r>
              <a:rPr lang="en-US" baseline="0" dirty="0" smtClean="0"/>
              <a:t> most popular </a:t>
            </a:r>
            <a:r>
              <a:rPr lang="en-US" baseline="0" dirty="0" smtClean="0"/>
              <a:t>phrase-tables implementation </a:t>
            </a:r>
            <a:r>
              <a:rPr lang="en-US" baseline="0" dirty="0" smtClean="0"/>
              <a:t>in Moses</a:t>
            </a:r>
          </a:p>
          <a:p>
            <a:r>
              <a:rPr lang="en-US" baseline="0" dirty="0" smtClean="0"/>
              <a:t>  - is the compact phrase-table</a:t>
            </a:r>
          </a:p>
          <a:p>
            <a:r>
              <a:rPr lang="en-US" baseline="0" dirty="0" smtClean="0"/>
              <a:t>Compresses the target side of translation rules</a:t>
            </a:r>
          </a:p>
          <a:p>
            <a:r>
              <a:rPr lang="en-US" baseline="0" dirty="0" smtClean="0"/>
              <a:t>  - to use less disk space</a:t>
            </a:r>
          </a:p>
          <a:p>
            <a:r>
              <a:rPr lang="en-US" baseline="0" dirty="0" smtClean="0"/>
              <a:t>  - consume less memory</a:t>
            </a:r>
          </a:p>
          <a:p>
            <a:r>
              <a:rPr lang="en-US" baseline="0" dirty="0" smtClean="0"/>
              <a:t>The flip side </a:t>
            </a:r>
          </a:p>
          <a:p>
            <a:r>
              <a:rPr lang="en-US" baseline="0" dirty="0" smtClean="0"/>
              <a:t>  - during decoding</a:t>
            </a:r>
          </a:p>
          <a:p>
            <a:r>
              <a:rPr lang="en-US" baseline="0" dirty="0" smtClean="0"/>
              <a:t>  - need to </a:t>
            </a:r>
            <a:r>
              <a:rPr lang="en-US" baseline="0" dirty="0" smtClean="0"/>
              <a:t>decompress </a:t>
            </a:r>
            <a:r>
              <a:rPr lang="en-US" baseline="0" dirty="0" smtClean="0"/>
              <a:t>the target side</a:t>
            </a:r>
          </a:p>
          <a:p>
            <a:r>
              <a:rPr lang="en-US" baseline="0" dirty="0" smtClean="0"/>
              <a:t>  - requires work by the processing time</a:t>
            </a:r>
          </a:p>
          <a:p>
            <a:r>
              <a:rPr lang="en-US" baseline="0" dirty="0" smtClean="0"/>
              <a:t>  - need memory allocation</a:t>
            </a:r>
          </a:p>
          <a:p>
            <a:r>
              <a:rPr lang="en-US" baseline="0" dirty="0" smtClean="0"/>
              <a:t>      - with the locking problems that we worked so hard to avoid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Now our servers have </a:t>
            </a:r>
          </a:p>
          <a:p>
            <a:r>
              <a:rPr lang="en-US" baseline="0" dirty="0" smtClean="0"/>
              <a:t>  - lots of disk space + </a:t>
            </a:r>
            <a:r>
              <a:rPr lang="en-US" baseline="0" dirty="0" smtClean="0"/>
              <a:t>memory</a:t>
            </a:r>
            <a:endParaRPr lang="en-US" baseline="0" dirty="0" smtClean="0"/>
          </a:p>
          <a:p>
            <a:r>
              <a:rPr lang="en-US" baseline="0" dirty="0" smtClean="0"/>
              <a:t>  - No longer </a:t>
            </a:r>
            <a:r>
              <a:rPr lang="en-US" baseline="0" dirty="0" smtClean="0"/>
              <a:t>optimal strategy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Create a new phrase-table implementation</a:t>
            </a:r>
          </a:p>
          <a:p>
            <a:r>
              <a:rPr lang="en-US" baseline="0" dirty="0" smtClean="0"/>
              <a:t>  - priority is </a:t>
            </a:r>
            <a:r>
              <a:rPr lang="en-US" baseline="0" dirty="0" smtClean="0"/>
              <a:t>fast rule lookup &amp; creation</a:t>
            </a:r>
            <a:endParaRPr lang="en-US" baseline="0" dirty="0" smtClean="0"/>
          </a:p>
          <a:p>
            <a:r>
              <a:rPr lang="en-US" baseline="0" dirty="0" smtClean="0"/>
              <a:t>  - without the need to conserve disk space or memory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6948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Result as</a:t>
            </a:r>
            <a:r>
              <a:rPr lang="en-US" baseline="0" dirty="0" smtClean="0"/>
              <a:t> expected</a:t>
            </a:r>
          </a:p>
          <a:p>
            <a:r>
              <a:rPr lang="en-US" baseline="0" dirty="0" smtClean="0"/>
              <a:t>  - for single threaded decoding</a:t>
            </a:r>
          </a:p>
          <a:p>
            <a:r>
              <a:rPr lang="en-US" baseline="0" dirty="0" smtClean="0"/>
              <a:t>  - decoding time is roughly the same as the compact phrase-table</a:t>
            </a:r>
          </a:p>
          <a:p>
            <a:endParaRPr lang="en-US" dirty="0" smtClean="0"/>
          </a:p>
          <a:p>
            <a:r>
              <a:rPr lang="en-US" dirty="0" smtClean="0"/>
              <a:t>But when using multiple</a:t>
            </a:r>
            <a:r>
              <a:rPr lang="en-US" baseline="0" dirty="0" smtClean="0"/>
              <a:t> </a:t>
            </a:r>
            <a:r>
              <a:rPr lang="en-US" dirty="0" smtClean="0"/>
              <a:t>threads,</a:t>
            </a:r>
            <a:r>
              <a:rPr lang="en-US" baseline="0" dirty="0" smtClean="0"/>
              <a:t> </a:t>
            </a:r>
          </a:p>
          <a:p>
            <a:r>
              <a:rPr lang="en-US" baseline="0" dirty="0" smtClean="0"/>
              <a:t>  - not having to spend time decompressing</a:t>
            </a:r>
          </a:p>
          <a:p>
            <a:r>
              <a:rPr lang="en-US" baseline="0" dirty="0" smtClean="0"/>
              <a:t>Means that the probing phrase-table is faster and scales to more cores</a:t>
            </a:r>
          </a:p>
          <a:p>
            <a:endParaRPr lang="en-US" baseline="0" dirty="0" smtClean="0"/>
          </a:p>
          <a:p>
            <a:r>
              <a:rPr lang="en-US" baseline="0" dirty="0" smtClean="0"/>
              <a:t>however, after a certain number of threads</a:t>
            </a:r>
          </a:p>
          <a:p>
            <a:r>
              <a:rPr lang="en-US" baseline="0" dirty="0" smtClean="0"/>
              <a:t>  - it still </a:t>
            </a:r>
            <a:r>
              <a:rPr lang="en-US" baseline="0" dirty="0" err="1" smtClean="0"/>
              <a:t>exhbitis</a:t>
            </a:r>
            <a:r>
              <a:rPr lang="en-US" baseline="0" dirty="0" smtClean="0"/>
              <a:t> this slowdown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34388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2</a:t>
            </a:r>
            <a:r>
              <a:rPr lang="en-US" baseline="30000" dirty="0" smtClean="0"/>
              <a:t>nd</a:t>
            </a:r>
            <a:r>
              <a:rPr lang="en-US" dirty="0" smtClean="0"/>
              <a:t> phrase table optimization</a:t>
            </a:r>
          </a:p>
          <a:p>
            <a:endParaRPr lang="en-US" dirty="0" smtClean="0"/>
          </a:p>
          <a:p>
            <a:r>
              <a:rPr lang="en-US" dirty="0" smtClean="0"/>
              <a:t>Moses </a:t>
            </a:r>
            <a:r>
              <a:rPr lang="en-US" dirty="0" smtClean="0"/>
              <a:t>caches the most recently</a:t>
            </a:r>
            <a:r>
              <a:rPr lang="en-US" baseline="0" dirty="0" smtClean="0"/>
              <a:t> used translation rules</a:t>
            </a:r>
          </a:p>
          <a:p>
            <a:endParaRPr lang="en-US" baseline="0" dirty="0" smtClean="0"/>
          </a:p>
          <a:p>
            <a:r>
              <a:rPr lang="en-US" baseline="0" dirty="0" smtClean="0"/>
              <a:t>To do this</a:t>
            </a:r>
          </a:p>
          <a:p>
            <a:r>
              <a:rPr lang="en-US" baseline="0" dirty="0" smtClean="0"/>
              <a:t>  - time stamp each entry in the cache</a:t>
            </a:r>
          </a:p>
          <a:p>
            <a:r>
              <a:rPr lang="en-US" baseline="0" dirty="0" smtClean="0"/>
              <a:t> When the cache gets too large</a:t>
            </a:r>
          </a:p>
          <a:p>
            <a:r>
              <a:rPr lang="en-US" baseline="0" dirty="0" smtClean="0"/>
              <a:t>  - has to do some work to reduce the cache</a:t>
            </a:r>
          </a:p>
          <a:p>
            <a:r>
              <a:rPr lang="en-US" baseline="0" dirty="0" smtClean="0"/>
              <a:t>This active </a:t>
            </a:r>
            <a:r>
              <a:rPr lang="en-US" baseline="0" dirty="0" smtClean="0"/>
              <a:t>management of the cache</a:t>
            </a:r>
            <a:endParaRPr lang="en-US" baseline="0" dirty="0" smtClean="0"/>
          </a:p>
          <a:p>
            <a:r>
              <a:rPr lang="en-US" baseline="0" dirty="0" smtClean="0"/>
              <a:t>  - requires processing power </a:t>
            </a:r>
          </a:p>
          <a:p>
            <a:r>
              <a:rPr lang="en-US" baseline="0" dirty="0" smtClean="0"/>
              <a:t>  - memory allocation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This was required 10 years ago</a:t>
            </a:r>
          </a:p>
          <a:p>
            <a:r>
              <a:rPr lang="en-US" baseline="0" dirty="0" smtClean="0"/>
              <a:t>  - didn’t have enough memory to keep the whole phrase table in memory</a:t>
            </a:r>
          </a:p>
          <a:p>
            <a:r>
              <a:rPr lang="en-US" baseline="0" dirty="0" smtClean="0"/>
              <a:t>  - now we do</a:t>
            </a:r>
          </a:p>
          <a:p>
            <a:r>
              <a:rPr lang="en-US" baseline="0" dirty="0" smtClean="0"/>
              <a:t>     - memory size isn’t the problem</a:t>
            </a:r>
          </a:p>
          <a:p>
            <a:r>
              <a:rPr lang="en-US" baseline="0" dirty="0" smtClean="0"/>
              <a:t>     - memory management is</a:t>
            </a:r>
          </a:p>
          <a:p>
            <a:r>
              <a:rPr lang="en-US" baseline="0" dirty="0" smtClean="0"/>
              <a:t>NOW</a:t>
            </a:r>
          </a:p>
          <a:p>
            <a:r>
              <a:rPr lang="en-US" baseline="0" dirty="0" smtClean="0"/>
              <a:t>  - using a dynamic cache actually SLOW down decoding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83058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Rather than having</a:t>
            </a:r>
            <a:r>
              <a:rPr lang="en-US" baseline="0" dirty="0" smtClean="0"/>
              <a:t> a dynamic cache</a:t>
            </a:r>
          </a:p>
          <a:p>
            <a:r>
              <a:rPr lang="en-US" baseline="0" dirty="0" smtClean="0"/>
              <a:t>  - have to update during decoding</a:t>
            </a:r>
          </a:p>
          <a:p>
            <a:r>
              <a:rPr lang="en-US" dirty="0" smtClean="0"/>
              <a:t>Have </a:t>
            </a:r>
            <a:r>
              <a:rPr lang="en-US" dirty="0" smtClean="0"/>
              <a:t>a static cache</a:t>
            </a:r>
          </a:p>
          <a:p>
            <a:r>
              <a:rPr lang="en-US" baseline="0" dirty="0" smtClean="0"/>
              <a:t>  - keep </a:t>
            </a:r>
            <a:r>
              <a:rPr lang="en-US" baseline="0" dirty="0" smtClean="0"/>
              <a:t>set of </a:t>
            </a:r>
            <a:r>
              <a:rPr lang="en-US" baseline="0" dirty="0" smtClean="0"/>
              <a:t>translations </a:t>
            </a:r>
          </a:p>
          <a:p>
            <a:r>
              <a:rPr lang="en-US" baseline="0" dirty="0" smtClean="0"/>
              <a:t>  - of most likely source phrases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       - Learn what are the most likely source phrases from the training data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Cache is static</a:t>
            </a:r>
          </a:p>
          <a:p>
            <a:r>
              <a:rPr lang="en-US" baseline="0" dirty="0" smtClean="0"/>
              <a:t>  - doesn’t change over the course of decoding test set</a:t>
            </a:r>
          </a:p>
          <a:p>
            <a:endParaRPr lang="en-US" baseline="0" dirty="0" smtClean="0"/>
          </a:p>
          <a:p>
            <a:r>
              <a:rPr lang="en-US" baseline="0" dirty="0" smtClean="0"/>
              <a:t>Using this simpler caching </a:t>
            </a:r>
          </a:p>
          <a:p>
            <a:r>
              <a:rPr lang="en-US" baseline="0" dirty="0" smtClean="0"/>
              <a:t>  - can give us around 10% increase in decoding speed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40539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Lastly,</a:t>
            </a:r>
            <a:r>
              <a:rPr lang="en-US" baseline="0" dirty="0" smtClean="0"/>
              <a:t> lets look at the lexicalized reordering model</a:t>
            </a:r>
          </a:p>
          <a:p>
            <a:endParaRPr lang="en-US" dirty="0" smtClean="0"/>
          </a:p>
          <a:p>
            <a:r>
              <a:rPr lang="en-US" dirty="0" smtClean="0"/>
              <a:t>Like all feature</a:t>
            </a:r>
            <a:r>
              <a:rPr lang="en-US" baseline="0" dirty="0" smtClean="0"/>
              <a:t> functions</a:t>
            </a:r>
          </a:p>
          <a:p>
            <a:r>
              <a:rPr lang="en-US" baseline="0" dirty="0" smtClean="0"/>
              <a:t>  - the </a:t>
            </a:r>
            <a:r>
              <a:rPr lang="en-US" baseline="0" dirty="0" err="1" smtClean="0"/>
              <a:t>lex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ro</a:t>
            </a:r>
            <a:r>
              <a:rPr lang="en-US" baseline="0" dirty="0" smtClean="0"/>
              <a:t> gives scores to partial translations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 scores are kept in a model file as key value pairs for random lookup.</a:t>
            </a:r>
          </a:p>
          <a:p>
            <a:r>
              <a:rPr lang="en-US" baseline="0" dirty="0" smtClean="0"/>
              <a:t>    - BUT key is </a:t>
            </a:r>
            <a:r>
              <a:rPr lang="en-US" baseline="0" dirty="0" err="1" smtClean="0"/>
              <a:t>acutally</a:t>
            </a:r>
            <a:r>
              <a:rPr lang="en-US" baseline="0" dirty="0" smtClean="0"/>
              <a:t> just the </a:t>
            </a:r>
            <a:r>
              <a:rPr lang="en-US" baseline="0" dirty="0" err="1" smtClean="0"/>
              <a:t>trasnlation</a:t>
            </a:r>
            <a:r>
              <a:rPr lang="en-US" baseline="0" dirty="0" smtClean="0"/>
              <a:t> rule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 rather than keeping this information in a separate file</a:t>
            </a:r>
          </a:p>
          <a:p>
            <a:r>
              <a:rPr lang="en-US" baseline="0" dirty="0" smtClean="0"/>
              <a:t>  - we can just keep it in the phrase-table, with each rule</a:t>
            </a:r>
          </a:p>
          <a:p>
            <a:r>
              <a:rPr lang="en-US" baseline="0" dirty="0" smtClean="0"/>
              <a:t>  - save ourselves the random lookup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7739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10 years ago when Moses started</a:t>
            </a:r>
          </a:p>
          <a:p>
            <a:r>
              <a:rPr lang="en-US" baseline="0" dirty="0" smtClean="0"/>
              <a:t>  - a typical server</a:t>
            </a:r>
          </a:p>
          <a:p>
            <a:r>
              <a:rPr lang="en-US" baseline="0" dirty="0" smtClean="0"/>
              <a:t> - had a small number of cores</a:t>
            </a:r>
          </a:p>
          <a:p>
            <a:r>
              <a:rPr lang="en-US" baseline="0" dirty="0" smtClean="0"/>
              <a:t> - little memory, compared to what we have today</a:t>
            </a:r>
          </a:p>
          <a:p>
            <a:r>
              <a:rPr lang="en-US" baseline="0" dirty="0" smtClean="0"/>
              <a:t>  - disk were slow, and still are today</a:t>
            </a:r>
          </a:p>
          <a:p>
            <a:endParaRPr lang="en-US" baseline="0" dirty="0" smtClean="0"/>
          </a:p>
          <a:p>
            <a:r>
              <a:rPr lang="en-US" baseline="0" dirty="0" smtClean="0"/>
              <a:t>Over the last 10 years</a:t>
            </a:r>
          </a:p>
          <a:p>
            <a:r>
              <a:rPr lang="en-US" baseline="0" dirty="0" smtClean="0"/>
              <a:t>  - a lot of work has gone into how to make the best use of the hardware</a:t>
            </a:r>
          </a:p>
          <a:p>
            <a:endParaRPr lang="en-US" dirty="0" smtClean="0"/>
          </a:p>
          <a:p>
            <a:r>
              <a:rPr lang="en-US" dirty="0" smtClean="0"/>
              <a:t>To</a:t>
            </a:r>
            <a:r>
              <a:rPr lang="en-US" baseline="0" dirty="0" smtClean="0"/>
              <a:t> conserve memory and reduce loading time</a:t>
            </a:r>
            <a:endParaRPr lang="en-US" dirty="0" smtClean="0"/>
          </a:p>
          <a:p>
            <a:r>
              <a:rPr lang="en-US" dirty="0" smtClean="0"/>
              <a:t>  -</a:t>
            </a:r>
            <a:r>
              <a:rPr lang="en-US" baseline="0" dirty="0" smtClean="0"/>
              <a:t> model files for phrase-tables and language models</a:t>
            </a:r>
          </a:p>
          <a:p>
            <a:r>
              <a:rPr lang="en-US" baseline="0" dirty="0" smtClean="0"/>
              <a:t>  - only loaded on demand</a:t>
            </a:r>
          </a:p>
          <a:p>
            <a:r>
              <a:rPr lang="en-US" baseline="0" dirty="0" smtClean="0"/>
              <a:t>To reduce disk usage</a:t>
            </a:r>
          </a:p>
          <a:p>
            <a:r>
              <a:rPr lang="en-US" baseline="0" dirty="0" smtClean="0"/>
              <a:t>   - we sometimes compressed those model files</a:t>
            </a:r>
          </a:p>
          <a:p>
            <a:r>
              <a:rPr lang="en-US" baseline="0" dirty="0" smtClean="0"/>
              <a:t>Cos we don’t have many cores</a:t>
            </a:r>
          </a:p>
          <a:p>
            <a:r>
              <a:rPr lang="en-US" baseline="0" dirty="0" smtClean="0"/>
              <a:t>  - multithreading was such a priority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These things helped our community</a:t>
            </a:r>
          </a:p>
          <a:p>
            <a:r>
              <a:rPr lang="en-US" baseline="0" dirty="0" smtClean="0"/>
              <a:t>   - lowering by barrier to entry into MT</a:t>
            </a:r>
          </a:p>
          <a:p>
            <a:r>
              <a:rPr lang="en-US" baseline="0" dirty="0" smtClean="0"/>
              <a:t>  - allow anyone with a normal, affordable pc or laptop</a:t>
            </a:r>
          </a:p>
          <a:p>
            <a:r>
              <a:rPr lang="en-US" baseline="0" dirty="0" smtClean="0"/>
              <a:t>     - to use Moses</a:t>
            </a:r>
          </a:p>
          <a:p>
            <a:r>
              <a:rPr lang="en-US" baseline="0" dirty="0" smtClean="0"/>
              <a:t>These innovations are still with us today</a:t>
            </a:r>
          </a:p>
          <a:p>
            <a:r>
              <a:rPr lang="en-US" baseline="0" dirty="0" smtClean="0"/>
              <a:t>  - </a:t>
            </a:r>
            <a:r>
              <a:rPr lang="en-US" baseline="0" dirty="0" err="1" smtClean="0"/>
              <a:t>kenlm</a:t>
            </a:r>
            <a:r>
              <a:rPr lang="en-US" baseline="0" dirty="0" smtClean="0"/>
              <a:t>, binary phrase-table, suffix arrays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7079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When we</a:t>
            </a:r>
            <a:r>
              <a:rPr lang="en-US" baseline="0" dirty="0" smtClean="0"/>
              <a:t> do this</a:t>
            </a:r>
          </a:p>
          <a:p>
            <a:endParaRPr lang="en-US" dirty="0" smtClean="0"/>
          </a:p>
          <a:p>
            <a:r>
              <a:rPr lang="en-US" dirty="0" smtClean="0"/>
              <a:t>The result is not a great deal faster</a:t>
            </a:r>
          </a:p>
          <a:p>
            <a:r>
              <a:rPr lang="en-US" dirty="0" smtClean="0"/>
              <a:t>   - single threaded decoding</a:t>
            </a:r>
          </a:p>
          <a:p>
            <a:endParaRPr lang="en-US" dirty="0" smtClean="0"/>
          </a:p>
          <a:p>
            <a:r>
              <a:rPr lang="en-US" dirty="0" smtClean="0"/>
              <a:t>But</a:t>
            </a:r>
            <a:r>
              <a:rPr lang="en-US" baseline="0" dirty="0" smtClean="0"/>
              <a:t> when using multiple threads</a:t>
            </a:r>
          </a:p>
          <a:p>
            <a:r>
              <a:rPr lang="en-US" baseline="0" dirty="0" smtClean="0"/>
              <a:t>  - much faster</a:t>
            </a:r>
          </a:p>
          <a:p>
            <a:r>
              <a:rPr lang="en-US" baseline="0" dirty="0" smtClean="0"/>
              <a:t>AND this time</a:t>
            </a:r>
          </a:p>
          <a:p>
            <a:r>
              <a:rPr lang="en-US" baseline="0" dirty="0" smtClean="0"/>
              <a:t>  doesn’t exhibit negative scaling we been seeing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83650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When we put all the improvements we have together</a:t>
            </a:r>
          </a:p>
          <a:p>
            <a:r>
              <a:rPr lang="en-US" dirty="0" smtClean="0"/>
              <a:t>Compare</a:t>
            </a:r>
            <a:r>
              <a:rPr lang="en-US" baseline="0" dirty="0" smtClean="0"/>
              <a:t> it with Moses</a:t>
            </a:r>
          </a:p>
          <a:p>
            <a:endParaRPr lang="en-US" baseline="0" dirty="0" smtClean="0"/>
          </a:p>
          <a:p>
            <a:r>
              <a:rPr lang="en-US" baseline="0" dirty="0" smtClean="0"/>
              <a:t>On a 32 core server</a:t>
            </a:r>
          </a:p>
          <a:p>
            <a:r>
              <a:rPr lang="en-US" baseline="0" dirty="0" smtClean="0"/>
              <a:t>  - what would have taken 30 minutes</a:t>
            </a:r>
          </a:p>
          <a:p>
            <a:r>
              <a:rPr lang="en-US" baseline="0" dirty="0" smtClean="0"/>
              <a:t>  - now take 3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55334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Have we achieved our goal</a:t>
            </a:r>
          </a:p>
          <a:p>
            <a:r>
              <a:rPr lang="en-US" dirty="0" smtClean="0"/>
              <a:t>   - linear speed</a:t>
            </a:r>
            <a:r>
              <a:rPr lang="en-US" baseline="0" dirty="0" smtClean="0"/>
              <a:t> up when using more threads?</a:t>
            </a:r>
          </a:p>
          <a:p>
            <a:r>
              <a:rPr lang="en-US" baseline="0" dirty="0" smtClean="0"/>
              <a:t>Not quite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 1</a:t>
            </a:r>
            <a:r>
              <a:rPr lang="en-US" baseline="30000" dirty="0" smtClean="0"/>
              <a:t>st</a:t>
            </a:r>
            <a:r>
              <a:rPr lang="en-US" baseline="0" dirty="0" smtClean="0"/>
              <a:t> thing we notice </a:t>
            </a:r>
          </a:p>
          <a:p>
            <a:endParaRPr lang="en-US" baseline="0" dirty="0" smtClean="0"/>
          </a:p>
          <a:p>
            <a:r>
              <a:rPr lang="en-US" baseline="0" dirty="0" smtClean="0"/>
              <a:t>After 16 threads</a:t>
            </a:r>
          </a:p>
          <a:p>
            <a:r>
              <a:rPr lang="en-US" baseline="0" dirty="0" smtClean="0"/>
              <a:t>  - speedup is not so great</a:t>
            </a:r>
          </a:p>
          <a:p>
            <a:r>
              <a:rPr lang="en-US" baseline="0" dirty="0" smtClean="0"/>
              <a:t>   - very easy to explain</a:t>
            </a:r>
          </a:p>
          <a:p>
            <a:r>
              <a:rPr lang="en-US" baseline="0" dirty="0" smtClean="0"/>
              <a:t>       - our 32 core server doesn’t actually have 32 cores</a:t>
            </a:r>
          </a:p>
          <a:p>
            <a:r>
              <a:rPr lang="en-US" baseline="0" dirty="0" smtClean="0"/>
              <a:t>       - has 16 real cores </a:t>
            </a:r>
          </a:p>
          <a:p>
            <a:r>
              <a:rPr lang="en-US" baseline="0" dirty="0" smtClean="0"/>
              <a:t>       - 16 virtual cores</a:t>
            </a:r>
          </a:p>
          <a:p>
            <a:r>
              <a:rPr lang="en-US" dirty="0" smtClean="0"/>
              <a:t>       - technique called </a:t>
            </a:r>
            <a:r>
              <a:rPr lang="en-US" dirty="0" err="1" smtClean="0"/>
              <a:t>hyperthreading</a:t>
            </a:r>
            <a:endParaRPr lang="en-US" dirty="0" smtClean="0"/>
          </a:p>
          <a:p>
            <a:r>
              <a:rPr lang="en-US" dirty="0" smtClean="0"/>
              <a:t>       - so using more than 16 threads </a:t>
            </a:r>
          </a:p>
          <a:p>
            <a:r>
              <a:rPr lang="en-US" dirty="0" smtClean="0"/>
              <a:t>              - </a:t>
            </a:r>
            <a:r>
              <a:rPr lang="en-US" baseline="0" dirty="0" smtClean="0"/>
              <a:t>the real cores needs to double up on the work they do</a:t>
            </a:r>
          </a:p>
          <a:p>
            <a:endParaRPr lang="en-US" dirty="0" smtClean="0"/>
          </a:p>
          <a:p>
            <a:r>
              <a:rPr lang="en-US" dirty="0" smtClean="0"/>
              <a:t>Even before 16 threads</a:t>
            </a:r>
          </a:p>
          <a:p>
            <a:r>
              <a:rPr lang="en-US" dirty="0" smtClean="0"/>
              <a:t>- there is some</a:t>
            </a:r>
            <a:r>
              <a:rPr lang="en-US" baseline="0" dirty="0" smtClean="0"/>
              <a:t> non-linearity</a:t>
            </a:r>
          </a:p>
          <a:p>
            <a:r>
              <a:rPr lang="en-US" dirty="0" smtClean="0"/>
              <a:t> - the cause of this we don’t know</a:t>
            </a:r>
            <a:endParaRPr lang="en-US" baseline="0" dirty="0" smtClean="0"/>
          </a:p>
          <a:p>
            <a:r>
              <a:rPr lang="en-US" baseline="0" dirty="0" smtClean="0"/>
              <a:t>At a guess</a:t>
            </a:r>
          </a:p>
          <a:p>
            <a:r>
              <a:rPr lang="en-US" baseline="0" dirty="0" smtClean="0"/>
              <a:t> - we’ve saturated the communication bus</a:t>
            </a:r>
          </a:p>
          <a:p>
            <a:r>
              <a:rPr lang="en-US" dirty="0" smtClean="0"/>
              <a:t> - page fault in the CPU cache</a:t>
            </a:r>
          </a:p>
          <a:p>
            <a:endParaRPr lang="en-US" baseline="0" dirty="0" smtClean="0"/>
          </a:p>
          <a:p>
            <a:r>
              <a:rPr lang="en-US" baseline="0" dirty="0" smtClean="0"/>
              <a:t>Regardless of these faults, </a:t>
            </a:r>
            <a:endParaRPr lang="en-US" baseline="0" dirty="0" smtClean="0"/>
          </a:p>
          <a:p>
            <a:r>
              <a:rPr lang="en-US" baseline="0" smtClean="0"/>
              <a:t>the </a:t>
            </a:r>
            <a:r>
              <a:rPr lang="en-US" baseline="0" dirty="0" smtClean="0"/>
              <a:t>main take home message of this graph</a:t>
            </a:r>
          </a:p>
          <a:p>
            <a:r>
              <a:rPr lang="en-US" baseline="0" dirty="0" smtClean="0"/>
              <a:t>  - our work is much faster than Moses</a:t>
            </a:r>
          </a:p>
          <a:p>
            <a:r>
              <a:rPr lang="en-US" baseline="0" dirty="0" smtClean="0"/>
              <a:t>  - keep on scaling to 32 cores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7177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happens when we have even bigger server?</a:t>
            </a:r>
          </a:p>
          <a:p>
            <a:r>
              <a:rPr lang="en-US" baseline="0" dirty="0" smtClean="0"/>
              <a:t>  - will it ever exhibit negative scaling?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We’ve tried it on biggest server we can get our hand</a:t>
            </a:r>
            <a:r>
              <a:rPr lang="en-US" baseline="0" dirty="0" smtClean="0"/>
              <a:t>s on</a:t>
            </a:r>
          </a:p>
          <a:p>
            <a:r>
              <a:rPr lang="en-US" baseline="0" dirty="0" smtClean="0"/>
              <a:t>   - </a:t>
            </a:r>
            <a:r>
              <a:rPr lang="en-GB" baseline="0" dirty="0" smtClean="0"/>
              <a:t>it still scales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7808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Does it slow down with </a:t>
            </a:r>
          </a:p>
          <a:p>
            <a:r>
              <a:rPr lang="en-US" dirty="0" smtClean="0"/>
              <a:t>  - different models</a:t>
            </a:r>
          </a:p>
          <a:p>
            <a:r>
              <a:rPr lang="en-US" dirty="0" smtClean="0"/>
              <a:t>  - sentence length</a:t>
            </a:r>
          </a:p>
          <a:p>
            <a:endParaRPr lang="en-US" baseline="0" dirty="0" smtClean="0"/>
          </a:p>
          <a:p>
            <a:r>
              <a:rPr lang="en-US" baseline="0" dirty="0" smtClean="0"/>
              <a:t>For all our experiments so far </a:t>
            </a:r>
          </a:p>
          <a:p>
            <a:r>
              <a:rPr lang="en-US" baseline="0" dirty="0" smtClean="0"/>
              <a:t>  - the average sentence length 7.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Now try with different model</a:t>
            </a:r>
          </a:p>
          <a:p>
            <a:r>
              <a:rPr lang="en-US" baseline="0" dirty="0" smtClean="0"/>
              <a:t>  - and test set with average sentence length of 28</a:t>
            </a:r>
          </a:p>
          <a:p>
            <a:endParaRPr lang="en-US" baseline="0" dirty="0" smtClean="0"/>
          </a:p>
          <a:p>
            <a:r>
              <a:rPr lang="en-US" dirty="0" smtClean="0"/>
              <a:t>Still </a:t>
            </a:r>
            <a:r>
              <a:rPr lang="en-US" baseline="0" dirty="0" smtClean="0"/>
              <a:t>scales</a:t>
            </a:r>
          </a:p>
          <a:p>
            <a:endParaRPr lang="en-US" baseline="0" dirty="0" smtClean="0"/>
          </a:p>
          <a:p>
            <a:r>
              <a:rPr lang="en-US" baseline="0" dirty="0" smtClean="0"/>
              <a:t>Comparison with Moses is even better</a:t>
            </a:r>
          </a:p>
          <a:p>
            <a:r>
              <a:rPr lang="en-US" baseline="0" dirty="0" smtClean="0"/>
              <a:t>  - about 14.5 time faster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71621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Have we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inadvertantly</a:t>
            </a:r>
            <a:r>
              <a:rPr lang="en-US" baseline="0" dirty="0" smtClean="0"/>
              <a:t> traded speed for quality</a:t>
            </a:r>
          </a:p>
          <a:p>
            <a:r>
              <a:rPr lang="en-US" baseline="0" dirty="0" smtClean="0"/>
              <a:t>  - perhaps by pruning more harshly than Moses</a:t>
            </a:r>
          </a:p>
          <a:p>
            <a:r>
              <a:rPr lang="en-US" baseline="0" dirty="0" smtClean="0"/>
              <a:t>  - is there a bug in our decoder</a:t>
            </a:r>
          </a:p>
          <a:p>
            <a:r>
              <a:rPr lang="en-US" baseline="0" dirty="0" smtClean="0"/>
              <a:t>     - forgotten to do some important but lengthy calculations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 proof of the MT pie is in the BLEU score</a:t>
            </a:r>
          </a:p>
          <a:p>
            <a:r>
              <a:rPr lang="en-US" baseline="0" dirty="0" smtClean="0"/>
              <a:t>  - BLEU scores are very similar for all pop-limits we’ve tested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74444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not in the paper</a:t>
            </a:r>
          </a:p>
          <a:p>
            <a:r>
              <a:rPr lang="en-US" baseline="0" dirty="0" smtClean="0"/>
              <a:t>  - might as well tell you now</a:t>
            </a:r>
          </a:p>
          <a:p>
            <a:r>
              <a:rPr lang="en-US" dirty="0" smtClean="0"/>
              <a:t>Apply</a:t>
            </a:r>
            <a:r>
              <a:rPr lang="en-US" baseline="0" dirty="0" smtClean="0"/>
              <a:t> the same optimizations to the hierarchical model</a:t>
            </a:r>
          </a:p>
          <a:p>
            <a:r>
              <a:rPr lang="en-US" baseline="0" dirty="0" smtClean="0"/>
              <a:t>  - also available in Moses</a:t>
            </a:r>
          </a:p>
          <a:p>
            <a:endParaRPr lang="en-US" baseline="0" dirty="0" smtClean="0"/>
          </a:p>
          <a:p>
            <a:r>
              <a:rPr lang="en-US" dirty="0" smtClean="0"/>
              <a:t>Great speedup compared to Moses</a:t>
            </a:r>
          </a:p>
          <a:p>
            <a:r>
              <a:rPr lang="en-US" baseline="0" dirty="0" smtClean="0"/>
              <a:t>  - </a:t>
            </a:r>
            <a:r>
              <a:rPr lang="en-US" dirty="0" smtClean="0"/>
              <a:t>Unfair to compare our work with</a:t>
            </a:r>
            <a:r>
              <a:rPr lang="en-US" baseline="0" dirty="0" smtClean="0"/>
              <a:t> Moses here</a:t>
            </a:r>
          </a:p>
          <a:p>
            <a:r>
              <a:rPr lang="en-US" baseline="0" dirty="0" smtClean="0"/>
              <a:t>  - hierarchical model has never been speed optimized</a:t>
            </a:r>
          </a:p>
          <a:p>
            <a:r>
              <a:rPr lang="en-US" baseline="0" dirty="0" smtClean="0"/>
              <a:t>     - no-one uses it in production</a:t>
            </a:r>
          </a:p>
          <a:p>
            <a:r>
              <a:rPr lang="en-US" baseline="0" dirty="0" smtClean="0"/>
              <a:t>Now that we are able to make better use of multi-core server</a:t>
            </a:r>
          </a:p>
          <a:p>
            <a:r>
              <a:rPr lang="en-US" baseline="0" dirty="0" smtClean="0"/>
              <a:t>   -  perhaps commercially viable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10658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conclusion</a:t>
            </a:r>
          </a:p>
          <a:p>
            <a:r>
              <a:rPr lang="en-US" dirty="0" smtClean="0"/>
              <a:t>  - create a drop-in</a:t>
            </a:r>
            <a:r>
              <a:rPr lang="en-US" baseline="0" dirty="0" smtClean="0"/>
              <a:t> replacement for the Moses decoder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But made multi-core decoder speed a priority</a:t>
            </a:r>
          </a:p>
          <a:p>
            <a:r>
              <a:rPr lang="en-US" baseline="0" dirty="0" smtClean="0"/>
              <a:t>  - using customized memory management</a:t>
            </a:r>
          </a:p>
          <a:p>
            <a:r>
              <a:rPr lang="en-US" baseline="0" dirty="0" smtClean="0"/>
              <a:t>  - faster phrase-table</a:t>
            </a:r>
          </a:p>
          <a:p>
            <a:r>
              <a:rPr lang="en-US" baseline="0" dirty="0" smtClean="0"/>
              <a:t>  - integrated </a:t>
            </a:r>
            <a:r>
              <a:rPr lang="en-US" baseline="0" dirty="0" err="1" smtClean="0"/>
              <a:t>lexicalised</a:t>
            </a:r>
            <a:r>
              <a:rPr lang="en-US" baseline="0" dirty="0" smtClean="0"/>
              <a:t> reordering model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 result is a phrase-based decoder which is 10-15 times faster than Moses</a:t>
            </a:r>
          </a:p>
          <a:p>
            <a:r>
              <a:rPr lang="en-US" baseline="0" dirty="0" smtClean="0"/>
              <a:t>And</a:t>
            </a:r>
          </a:p>
          <a:p>
            <a:r>
              <a:rPr lang="en-US" baseline="0" dirty="0" smtClean="0"/>
              <a:t>Hierarchical decoder which is a lot faster than </a:t>
            </a:r>
            <a:r>
              <a:rPr lang="en-US" baseline="0" dirty="0" err="1" smtClean="0"/>
              <a:t>moses</a:t>
            </a:r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9470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9769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However, we also have to </a:t>
            </a:r>
            <a:r>
              <a:rPr lang="en-US" dirty="0" err="1" smtClean="0"/>
              <a:t>recognise</a:t>
            </a:r>
            <a:r>
              <a:rPr lang="en-US" dirty="0" smtClean="0"/>
              <a:t> that</a:t>
            </a:r>
            <a:r>
              <a:rPr lang="en-US" baseline="0" dirty="0" smtClean="0"/>
              <a:t> hardware has evolved</a:t>
            </a:r>
          </a:p>
          <a:p>
            <a:r>
              <a:rPr lang="en-US" baseline="0" dirty="0" smtClean="0"/>
              <a:t>  - today’s affordable pc</a:t>
            </a:r>
          </a:p>
          <a:p>
            <a:r>
              <a:rPr lang="en-US" baseline="0" dirty="0" smtClean="0"/>
              <a:t>  - much more RAM available</a:t>
            </a:r>
          </a:p>
          <a:p>
            <a:r>
              <a:rPr lang="en-US" dirty="0" smtClean="0"/>
              <a:t>  -</a:t>
            </a:r>
            <a:r>
              <a:rPr lang="en-US" baseline="0" dirty="0" smtClean="0"/>
              <a:t> a lot more processors</a:t>
            </a:r>
          </a:p>
          <a:p>
            <a:r>
              <a:rPr lang="en-US" dirty="0" smtClean="0"/>
              <a:t>With the slow down of Moore’s law</a:t>
            </a:r>
          </a:p>
          <a:p>
            <a:r>
              <a:rPr lang="en-US" dirty="0" smtClean="0"/>
              <a:t>  - This trend is </a:t>
            </a:r>
            <a:r>
              <a:rPr lang="en-US" baseline="0" dirty="0" smtClean="0"/>
              <a:t>likely to continue</a:t>
            </a:r>
          </a:p>
          <a:p>
            <a:endParaRPr lang="en-US" dirty="0" smtClean="0"/>
          </a:p>
          <a:p>
            <a:r>
              <a:rPr lang="en-US" dirty="0" smtClean="0"/>
              <a:t>Challenge is how to make optimal</a:t>
            </a:r>
            <a:r>
              <a:rPr lang="en-US" baseline="0" dirty="0" smtClean="0"/>
              <a:t> use of the hardware of today</a:t>
            </a:r>
          </a:p>
          <a:p>
            <a:r>
              <a:rPr lang="en-US" baseline="0" dirty="0" smtClean="0"/>
              <a:t>  - with an eye on the future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There’s lots of ways to do this</a:t>
            </a:r>
          </a:p>
          <a:p>
            <a:r>
              <a:rPr lang="en-US" baseline="0" dirty="0" smtClean="0"/>
              <a:t>  - we can try to come up with a faster decoding algorithm</a:t>
            </a:r>
          </a:p>
          <a:p>
            <a:r>
              <a:rPr lang="en-US" baseline="0" dirty="0" smtClean="0"/>
              <a:t>   - or, find better trade-off between quality for speed</a:t>
            </a:r>
          </a:p>
          <a:p>
            <a:r>
              <a:rPr lang="en-US" baseline="0" dirty="0" smtClean="0"/>
              <a:t>But in this work</a:t>
            </a:r>
          </a:p>
          <a:p>
            <a:r>
              <a:rPr lang="en-US" baseline="0" dirty="0" smtClean="0"/>
              <a:t>  - we will keep the same algorithms</a:t>
            </a:r>
          </a:p>
          <a:p>
            <a:r>
              <a:rPr lang="en-US" baseline="0" dirty="0" smtClean="0"/>
              <a:t>   - compatible with Moses as far as possible</a:t>
            </a:r>
          </a:p>
          <a:p>
            <a:r>
              <a:rPr lang="en-US" baseline="0" dirty="0" smtClean="0"/>
              <a:t>We will look at some of the major components of the decoder</a:t>
            </a:r>
          </a:p>
          <a:p>
            <a:r>
              <a:rPr lang="en-US" baseline="0" dirty="0" smtClean="0"/>
              <a:t>  - and see how they can be optimized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3379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 give you an idea of the challenge we face</a:t>
            </a:r>
          </a:p>
          <a:p>
            <a:r>
              <a:rPr lang="en-US" baseline="0" dirty="0" smtClean="0"/>
              <a:t>   - we don’t make very good use of many cores</a:t>
            </a:r>
          </a:p>
          <a:p>
            <a:r>
              <a:rPr lang="en-US" dirty="0" smtClean="0"/>
              <a:t>   - this</a:t>
            </a:r>
            <a:r>
              <a:rPr lang="en-US" baseline="0" dirty="0" smtClean="0"/>
              <a:t> is for Moses but issue occurs in other decoder too</a:t>
            </a:r>
          </a:p>
          <a:p>
            <a:endParaRPr lang="en-US" dirty="0" smtClean="0"/>
          </a:p>
          <a:p>
            <a:r>
              <a:rPr lang="en-US" dirty="0" smtClean="0"/>
              <a:t>This graph</a:t>
            </a:r>
            <a:r>
              <a:rPr lang="en-US" baseline="0" dirty="0" smtClean="0"/>
              <a:t> shows </a:t>
            </a:r>
          </a:p>
          <a:p>
            <a:r>
              <a:rPr lang="en-US" baseline="0" dirty="0" smtClean="0"/>
              <a:t>   - number of threads </a:t>
            </a:r>
          </a:p>
          <a:p>
            <a:r>
              <a:rPr lang="en-US" baseline="0" dirty="0" smtClean="0"/>
              <a:t>     v.</a:t>
            </a:r>
          </a:p>
          <a:p>
            <a:r>
              <a:rPr lang="en-US" baseline="0" dirty="0" smtClean="0"/>
              <a:t>   - decoding speed, measured in words/sec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As you can see, </a:t>
            </a:r>
          </a:p>
          <a:p>
            <a:r>
              <a:rPr lang="en-US" dirty="0" smtClean="0"/>
              <a:t>When</a:t>
            </a:r>
            <a:r>
              <a:rPr lang="en-US" baseline="0" dirty="0" smtClean="0"/>
              <a:t> we run a typical phrase-based model</a:t>
            </a:r>
          </a:p>
          <a:p>
            <a:r>
              <a:rPr lang="en-US" baseline="0" dirty="0" smtClean="0"/>
              <a:t>  - on a large, 32 core server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Speed increase is not linear, </a:t>
            </a:r>
          </a:p>
          <a:p>
            <a:r>
              <a:rPr lang="en-US" baseline="0" dirty="0" smtClean="0"/>
              <a:t>  - start of tail of after 4-5 threads</a:t>
            </a:r>
          </a:p>
          <a:p>
            <a:endParaRPr lang="en-US" baseline="0" dirty="0" smtClean="0"/>
          </a:p>
          <a:p>
            <a:r>
              <a:rPr lang="en-US" baseline="0" dirty="0" smtClean="0"/>
              <a:t>Doesn’t just plateau</a:t>
            </a:r>
          </a:p>
          <a:p>
            <a:r>
              <a:rPr lang="en-US" baseline="0" dirty="0" smtClean="0"/>
              <a:t> - at some point around 15-16 threads</a:t>
            </a:r>
          </a:p>
          <a:p>
            <a:r>
              <a:rPr lang="en-US" baseline="0" dirty="0" smtClean="0"/>
              <a:t>  - using more threads actually slows down decoding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 if you have a 32 core server, you might as well let 16 of those cores sit idle</a:t>
            </a:r>
          </a:p>
          <a:p>
            <a:r>
              <a:rPr lang="en-US" baseline="0" dirty="0" smtClean="0"/>
              <a:t>  - ‘cos trying to use them will just slow you down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1217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Ideally, what should happen</a:t>
            </a:r>
          </a:p>
          <a:p>
            <a:r>
              <a:rPr lang="en-US" baseline="0" dirty="0" smtClean="0"/>
              <a:t>  - decoding speed should scale linearly </a:t>
            </a:r>
          </a:p>
          <a:p>
            <a:r>
              <a:rPr lang="en-US" baseline="0" dirty="0" smtClean="0"/>
              <a:t>  - until all cores are used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4786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the outline of the rest of the talk</a:t>
            </a:r>
          </a:p>
          <a:p>
            <a:endParaRPr lang="en-US" dirty="0" smtClean="0"/>
          </a:p>
          <a:p>
            <a:r>
              <a:rPr lang="en-US" baseline="0" dirty="0" smtClean="0"/>
              <a:t>We profile of the decoding process</a:t>
            </a:r>
          </a:p>
          <a:p>
            <a:r>
              <a:rPr lang="en-US" baseline="0" dirty="0" smtClean="0"/>
              <a:t>  - to see what taking the most time</a:t>
            </a:r>
          </a:p>
          <a:p>
            <a:r>
              <a:rPr lang="en-US" baseline="0" dirty="0" smtClean="0"/>
              <a:t>  - see what things grow when we use more threads</a:t>
            </a:r>
          </a:p>
          <a:p>
            <a:endParaRPr lang="en-US" baseline="0" dirty="0" smtClean="0"/>
          </a:p>
          <a:p>
            <a:r>
              <a:rPr lang="en-US" dirty="0" smtClean="0"/>
              <a:t>Then I’ll talk about </a:t>
            </a:r>
            <a:r>
              <a:rPr lang="en-US" baseline="0" dirty="0" smtClean="0"/>
              <a:t>the the things we did</a:t>
            </a:r>
          </a:p>
          <a:p>
            <a:r>
              <a:rPr lang="en-US" baseline="0" dirty="0" smtClean="0"/>
              <a:t>   - ultimately led to re-implementation the Moses decoder</a:t>
            </a:r>
          </a:p>
          <a:p>
            <a:r>
              <a:rPr lang="en-US" baseline="0" dirty="0" smtClean="0"/>
              <a:t>      - that put speed and </a:t>
            </a:r>
            <a:r>
              <a:rPr lang="en-US" baseline="0" dirty="0" err="1" smtClean="0"/>
              <a:t>scalbility</a:t>
            </a:r>
            <a:r>
              <a:rPr lang="en-US" baseline="0" dirty="0" smtClean="0"/>
              <a:t> at the forefront of our priority</a:t>
            </a:r>
          </a:p>
          <a:p>
            <a:endParaRPr lang="en-US" baseline="0" dirty="0" smtClean="0"/>
          </a:p>
          <a:p>
            <a:r>
              <a:rPr lang="en-US" dirty="0" smtClean="0"/>
              <a:t>I’ll go into some detail about</a:t>
            </a:r>
            <a:r>
              <a:rPr lang="en-US" baseline="0" dirty="0" smtClean="0"/>
              <a:t> what we did</a:t>
            </a:r>
          </a:p>
          <a:p>
            <a:r>
              <a:rPr lang="en-US" baseline="0" dirty="0" smtClean="0"/>
              <a:t> 1</a:t>
            </a:r>
            <a:r>
              <a:rPr lang="en-US" baseline="30000" dirty="0" smtClean="0"/>
              <a:t>st</a:t>
            </a:r>
            <a:r>
              <a:rPr lang="en-US" baseline="0" dirty="0" smtClean="0"/>
              <a:t> – took charge of memory management</a:t>
            </a:r>
          </a:p>
          <a:p>
            <a:r>
              <a:rPr lang="en-US" baseline="0" dirty="0" smtClean="0"/>
              <a:t>           - a role that usually done by the operating system</a:t>
            </a:r>
          </a:p>
          <a:p>
            <a:r>
              <a:rPr lang="en-US" baseline="0" dirty="0" smtClean="0"/>
              <a:t>2</a:t>
            </a:r>
            <a:r>
              <a:rPr lang="en-US" baseline="30000" dirty="0" smtClean="0"/>
              <a:t>nd</a:t>
            </a:r>
            <a:r>
              <a:rPr lang="en-US" baseline="0" dirty="0" smtClean="0"/>
              <a:t> – played around with how we store partial translation in stacks</a:t>
            </a:r>
          </a:p>
          <a:p>
            <a:r>
              <a:rPr lang="en-US" baseline="0" dirty="0" smtClean="0"/>
              <a:t>3rd – create a faster phrase-table which is scales better</a:t>
            </a:r>
          </a:p>
          <a:p>
            <a:r>
              <a:rPr lang="en-US" baseline="0" dirty="0" smtClean="0"/>
              <a:t>Lastly – changed the way the </a:t>
            </a:r>
            <a:r>
              <a:rPr lang="en-US" baseline="0" dirty="0" err="1" smtClean="0"/>
              <a:t>lexicalised</a:t>
            </a:r>
            <a:r>
              <a:rPr lang="en-US" baseline="0" dirty="0" smtClean="0"/>
              <a:t> reordering model is stored</a:t>
            </a:r>
          </a:p>
          <a:p>
            <a:r>
              <a:rPr lang="en-US" baseline="0" dirty="0" smtClean="0"/>
              <a:t>                  - reduces the </a:t>
            </a:r>
            <a:r>
              <a:rPr lang="en-US" baseline="0" smtClean="0"/>
              <a:t>random lookups</a:t>
            </a:r>
            <a:endParaRPr lang="en-US" baseline="0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6226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Lets decode</a:t>
            </a:r>
            <a:r>
              <a:rPr lang="en-US" baseline="0" dirty="0" smtClean="0"/>
              <a:t> a few thousand sentences </a:t>
            </a:r>
          </a:p>
          <a:p>
            <a:r>
              <a:rPr lang="en-US" baseline="0" dirty="0" smtClean="0"/>
              <a:t>   - see where the decoder spending most of it time</a:t>
            </a:r>
          </a:p>
          <a:p>
            <a:endParaRPr lang="en-US" baseline="0" dirty="0" smtClean="0"/>
          </a:p>
          <a:p>
            <a:r>
              <a:rPr lang="en-US" dirty="0" smtClean="0"/>
              <a:t>We find that the biggest drag on speed is memory management</a:t>
            </a:r>
          </a:p>
          <a:p>
            <a:endParaRPr lang="en-US" dirty="0" smtClean="0"/>
          </a:p>
          <a:p>
            <a:r>
              <a:rPr lang="en-US" dirty="0" smtClean="0"/>
              <a:t>And</a:t>
            </a:r>
            <a:r>
              <a:rPr lang="en-US" baseline="0" dirty="0" smtClean="0"/>
              <a:t> this rises the more threads we used</a:t>
            </a:r>
          </a:p>
          <a:p>
            <a:r>
              <a:rPr lang="en-US" baseline="0" dirty="0" smtClean="0"/>
              <a:t>  - this is a common issue for multi-threaded application</a:t>
            </a:r>
          </a:p>
          <a:p>
            <a:r>
              <a:rPr lang="en-US" baseline="0" dirty="0" smtClean="0"/>
              <a:t>   - due to locking to when memory is allocated and deallocated</a:t>
            </a:r>
          </a:p>
          <a:p>
            <a:endParaRPr lang="en-US" baseline="0" dirty="0" smtClean="0"/>
          </a:p>
          <a:p>
            <a:r>
              <a:rPr lang="en-US" baseline="0" dirty="0" smtClean="0"/>
              <a:t>And there’s actually a ready made solution for better multi-threaded application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4411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solution is libraries</a:t>
            </a:r>
            <a:r>
              <a:rPr lang="en-US" baseline="0" dirty="0" smtClean="0"/>
              <a:t>, such as the </a:t>
            </a:r>
            <a:r>
              <a:rPr lang="en-US" baseline="0" dirty="0" err="1" smtClean="0"/>
              <a:t>tcmalloc</a:t>
            </a:r>
            <a:endParaRPr lang="en-US" baseline="0" dirty="0" smtClean="0"/>
          </a:p>
          <a:p>
            <a:r>
              <a:rPr lang="en-US" baseline="0" dirty="0" smtClean="0"/>
              <a:t>  - which replaces the default memory functions in the operating system</a:t>
            </a:r>
          </a:p>
          <a:p>
            <a:endParaRPr lang="en-US" baseline="0" dirty="0" smtClean="0"/>
          </a:p>
          <a:p>
            <a:r>
              <a:rPr lang="en-US" baseline="0" dirty="0" smtClean="0"/>
              <a:t>Does indeed make multi-threaded decoding faster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But still exhibits the non-linear scaling</a:t>
            </a:r>
          </a:p>
          <a:p>
            <a:r>
              <a:rPr lang="en-US" baseline="0" dirty="0" smtClean="0"/>
              <a:t>And it still slows down after a certain number of threads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 can we do better than this?</a:t>
            </a:r>
          </a:p>
          <a:p>
            <a:endParaRPr lang="en-US" baseline="0" dirty="0" smtClean="0"/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2405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better solution</a:t>
            </a:r>
          </a:p>
          <a:p>
            <a:r>
              <a:rPr lang="en-US" dirty="0" smtClean="0"/>
              <a:t>   - is to take memory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mamagement</a:t>
            </a:r>
            <a:r>
              <a:rPr lang="en-US" baseline="0" dirty="0" smtClean="0"/>
              <a:t> entirely </a:t>
            </a:r>
            <a:r>
              <a:rPr lang="en-US" dirty="0" smtClean="0"/>
              <a:t>out of the hands</a:t>
            </a:r>
            <a:r>
              <a:rPr lang="en-US" baseline="0" dirty="0" smtClean="0"/>
              <a:t> of the OS and </a:t>
            </a:r>
            <a:r>
              <a:rPr lang="en-US" baseline="0" dirty="0" err="1" smtClean="0"/>
              <a:t>tcmalloc</a:t>
            </a:r>
            <a:r>
              <a:rPr lang="en-US" baseline="0" dirty="0" smtClean="0"/>
              <a:t> and manage it ourselves</a:t>
            </a:r>
          </a:p>
          <a:p>
            <a:r>
              <a:rPr lang="en-US" baseline="0" dirty="0" smtClean="0"/>
              <a:t>This is a familiar strategy taken by other </a:t>
            </a:r>
            <a:r>
              <a:rPr lang="en-US" baseline="0" dirty="0" err="1" smtClean="0"/>
              <a:t>mutli</a:t>
            </a:r>
            <a:r>
              <a:rPr lang="en-US" baseline="0" dirty="0" smtClean="0"/>
              <a:t>-threaded applications</a:t>
            </a:r>
          </a:p>
          <a:p>
            <a:endParaRPr lang="en-US" baseline="0" dirty="0" smtClean="0"/>
          </a:p>
          <a:p>
            <a:r>
              <a:rPr lang="en-US" baseline="0" dirty="0" smtClean="0"/>
              <a:t>Create a large pool of memory at the start </a:t>
            </a:r>
          </a:p>
          <a:p>
            <a:r>
              <a:rPr lang="en-US" baseline="0" dirty="0" smtClean="0"/>
              <a:t>   - giving pieces of this to our objects and </a:t>
            </a:r>
            <a:r>
              <a:rPr lang="en-US" baseline="0" dirty="0" err="1" smtClean="0"/>
              <a:t>datastructures</a:t>
            </a:r>
            <a:r>
              <a:rPr lang="en-US" baseline="0" dirty="0" smtClean="0"/>
              <a:t> when needed</a:t>
            </a:r>
          </a:p>
          <a:p>
            <a:r>
              <a:rPr lang="en-US" baseline="0" dirty="0" smtClean="0"/>
              <a:t>And, because we know</a:t>
            </a:r>
          </a:p>
          <a:p>
            <a:r>
              <a:rPr lang="en-US" baseline="0" dirty="0" smtClean="0"/>
              <a:t>  - we decode a sentence entirely in 1 thread</a:t>
            </a:r>
          </a:p>
          <a:p>
            <a:r>
              <a:rPr lang="en-US" baseline="0" dirty="0" smtClean="0"/>
              <a:t>  – have 1 pool per thread</a:t>
            </a:r>
          </a:p>
          <a:p>
            <a:r>
              <a:rPr lang="en-US" baseline="0" dirty="0" smtClean="0"/>
              <a:t>      - never have to lock whenever we allocate from the pool</a:t>
            </a:r>
          </a:p>
          <a:p>
            <a:r>
              <a:rPr lang="en-US" baseline="0" dirty="0" smtClean="0"/>
              <a:t/>
            </a:r>
            <a:br>
              <a:rPr lang="en-US" baseline="0" dirty="0" smtClean="0"/>
            </a:br>
            <a:r>
              <a:rPr lang="en-US" baseline="0" dirty="0" smtClean="0"/>
              <a:t>This resulted large improvement in decoding speed</a:t>
            </a:r>
          </a:p>
          <a:p>
            <a:r>
              <a:rPr lang="en-US" baseline="0" dirty="0" smtClean="0"/>
              <a:t>  - roughly 3 times that of Moses</a:t>
            </a:r>
          </a:p>
          <a:p>
            <a:r>
              <a:rPr lang="en-US" baseline="0" dirty="0" smtClean="0"/>
              <a:t>  - it still have the problem of slowing down when using high number of threads</a:t>
            </a:r>
          </a:p>
          <a:p>
            <a:r>
              <a:rPr lang="en-US" baseline="0" dirty="0" smtClean="0"/>
              <a:t>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17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6600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163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310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  <p:pic>
        <p:nvPicPr>
          <p:cNvPr id="1026" name="Picture 2" descr="http://www.statmt.org/moses/img/coin-tiny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3800" y="65882"/>
            <a:ext cx="749300" cy="749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85927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8290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418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10/29/16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8635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1718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10/29/16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69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347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7326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0EFBA0-CDE4-E04B-A776-708B77CA5F3B}" type="datetimeFigureOut">
              <a:rPr lang="en-US" smtClean="0"/>
              <a:t>10/29/16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772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8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9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9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0.tif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1.tif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2.tif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3.tif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Fast, Scalable Phrase-Based SMT Decoding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Hieu Hoang</a:t>
            </a:r>
          </a:p>
          <a:p>
            <a:r>
              <a:rPr lang="en-US" dirty="0" smtClean="0"/>
              <a:t>Nikolay </a:t>
            </a:r>
            <a:r>
              <a:rPr lang="en-US" dirty="0" err="1" smtClean="0"/>
              <a:t>Bogoychev</a:t>
            </a:r>
            <a:endParaRPr lang="en-US" dirty="0" smtClean="0"/>
          </a:p>
          <a:p>
            <a:r>
              <a:rPr lang="en-US" dirty="0" smtClean="0"/>
              <a:t>Lane Schwartz</a:t>
            </a:r>
          </a:p>
          <a:p>
            <a:r>
              <a:rPr lang="en-US" dirty="0" smtClean="0"/>
              <a:t>Marcin </a:t>
            </a:r>
            <a:r>
              <a:rPr lang="en-US" dirty="0" err="1" smtClean="0"/>
              <a:t>Junczys-Dowmunt</a:t>
            </a:r>
            <a:endParaRPr lang="en-US" dirty="0"/>
          </a:p>
        </p:txBody>
      </p:sp>
      <p:pic>
        <p:nvPicPr>
          <p:cNvPr id="2050" name="Picture 2" descr="http://www.statmt.org/moses/img/coin-tin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4500" y="550863"/>
            <a:ext cx="1143000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3125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77"/>
    </mc:Choice>
    <mc:Fallback xmlns="">
      <p:transition spd="slow" advTm="777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Management (2)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6478768"/>
              </p:ext>
            </p:extLst>
          </p:nvPr>
        </p:nvGraphicFramePr>
        <p:xfrm>
          <a:off x="838197" y="1948861"/>
          <a:ext cx="9111940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0411"/>
                <a:gridCol w="1240411"/>
                <a:gridCol w="1132339"/>
                <a:gridCol w="1000763"/>
                <a:gridCol w="1124504"/>
                <a:gridCol w="1124504"/>
                <a:gridCol w="1124504"/>
                <a:gridCol w="11245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Memory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Phrase-table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Lex</a:t>
                      </a:r>
                      <a:r>
                        <a:rPr lang="en-US" baseline="0" dirty="0" smtClean="0"/>
                        <a:t> RO model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Search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Misc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Moses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 thread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45%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32 threads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0%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39%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Our Work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 thread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FF0000"/>
                          </a:solidFill>
                        </a:rPr>
                        <a:t>11%</a:t>
                      </a:r>
                      <a:endParaRPr lang="en-US" b="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47%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32 threads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FF0000"/>
                          </a:solidFill>
                        </a:rPr>
                        <a:t>13%</a:t>
                      </a:r>
                      <a:endParaRPr lang="en-US" b="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38%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19%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29%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822137" y="1305325"/>
            <a:ext cx="28931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%</a:t>
            </a:r>
            <a:r>
              <a:rPr lang="en-US" sz="2400" smtClean="0"/>
              <a:t>age decoding time</a:t>
            </a:r>
            <a:endParaRPr lang="en-US" sz="2400"/>
          </a:p>
        </p:txBody>
      </p:sp>
      <p:sp>
        <p:nvSpPr>
          <p:cNvPr id="6" name="TextBox 5"/>
          <p:cNvSpPr txBox="1"/>
          <p:nvPr/>
        </p:nvSpPr>
        <p:spPr>
          <a:xfrm>
            <a:off x="9658815" y="0"/>
            <a:ext cx="16949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Memory</a:t>
            </a:r>
          </a:p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Stacks</a:t>
            </a:r>
          </a:p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Phrase-table</a:t>
            </a:r>
          </a:p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Lex Reordering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3409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Stack Configuration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20837"/>
            <a:ext cx="10515600" cy="4756126"/>
          </a:xfrm>
        </p:spPr>
        <p:txBody>
          <a:bodyPr/>
          <a:lstStyle/>
          <a:p>
            <a:r>
              <a:rPr lang="en-US" dirty="0" smtClean="0"/>
              <a:t>Cardinality stacks</a:t>
            </a:r>
          </a:p>
          <a:p>
            <a:pPr lvl="1"/>
            <a:r>
              <a:rPr lang="en-US" dirty="0" smtClean="0"/>
              <a:t>Moses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7000" y="2656254"/>
            <a:ext cx="6858000" cy="3937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658815" y="0"/>
            <a:ext cx="16949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Memory</a:t>
            </a:r>
          </a:p>
          <a:p>
            <a:pPr algn="r"/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Stacks</a:t>
            </a:r>
          </a:p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Phrase-table</a:t>
            </a:r>
          </a:p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Lex Reordering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5566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 </a:t>
            </a:r>
            <a:r>
              <a:rPr lang="en-US" dirty="0" smtClean="0"/>
              <a:t>Configuration (1)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36431"/>
            <a:ext cx="10515600" cy="4840532"/>
          </a:xfrm>
        </p:spPr>
        <p:txBody>
          <a:bodyPr/>
          <a:lstStyle/>
          <a:p>
            <a:r>
              <a:rPr lang="en-US" dirty="0"/>
              <a:t>Coverage </a:t>
            </a:r>
            <a:r>
              <a:rPr lang="en-US" dirty="0" smtClean="0"/>
              <a:t>stacks</a:t>
            </a:r>
          </a:p>
          <a:p>
            <a:r>
              <a:rPr lang="en-US" dirty="0" smtClean="0"/>
              <a:t>Less search errors</a:t>
            </a:r>
          </a:p>
          <a:p>
            <a:pPr lvl="1">
              <a:buFont typeface="Wingdings" charset="2"/>
              <a:buChar char="Ø"/>
            </a:pPr>
            <a:r>
              <a:rPr lang="en-US" dirty="0" smtClean="0"/>
              <a:t>Better model </a:t>
            </a:r>
            <a:r>
              <a:rPr lang="en-US" dirty="0"/>
              <a:t>s</a:t>
            </a:r>
            <a:r>
              <a:rPr lang="en-US" dirty="0" smtClean="0"/>
              <a:t>core</a:t>
            </a:r>
          </a:p>
          <a:p>
            <a:pPr lvl="1">
              <a:buFont typeface="Wingdings" charset="2"/>
              <a:buChar char="Ø"/>
            </a:pPr>
            <a:r>
              <a:rPr lang="en-US" dirty="0" smtClean="0"/>
              <a:t>Same amount of work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32146" y="4675456"/>
            <a:ext cx="1300145" cy="422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032146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292175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552204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802519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072262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40"/>
          <p:cNvGrpSpPr/>
          <p:nvPr/>
        </p:nvGrpSpPr>
        <p:grpSpPr>
          <a:xfrm>
            <a:off x="5782603" y="3198836"/>
            <a:ext cx="1300145" cy="422477"/>
            <a:chOff x="4558714" y="2284437"/>
            <a:chExt cx="1300145" cy="422477"/>
          </a:xfrm>
        </p:grpSpPr>
        <p:sp>
          <p:nvSpPr>
            <p:cNvPr id="10" name="Rectangle 9"/>
            <p:cNvSpPr/>
            <p:nvPr/>
          </p:nvSpPr>
          <p:spPr>
            <a:xfrm>
              <a:off x="4558714" y="228443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558714" y="228443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818743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078772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5343601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5598830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5782602" y="3762422"/>
            <a:ext cx="1300145" cy="422477"/>
            <a:chOff x="4558714" y="2284437"/>
            <a:chExt cx="1300145" cy="422477"/>
          </a:xfrm>
        </p:grpSpPr>
        <p:sp>
          <p:nvSpPr>
            <p:cNvPr id="43" name="Rectangle 42"/>
            <p:cNvSpPr/>
            <p:nvPr/>
          </p:nvSpPr>
          <p:spPr>
            <a:xfrm>
              <a:off x="4558714" y="228443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4558714" y="228443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4818743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5078772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5343601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5598830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5438829" y="5365965"/>
            <a:ext cx="1300145" cy="422477"/>
            <a:chOff x="4298684" y="3948907"/>
            <a:chExt cx="1300145" cy="422477"/>
          </a:xfrm>
        </p:grpSpPr>
        <p:sp>
          <p:nvSpPr>
            <p:cNvPr id="56" name="Rectangle 55"/>
            <p:cNvSpPr/>
            <p:nvPr/>
          </p:nvSpPr>
          <p:spPr>
            <a:xfrm>
              <a:off x="4298684" y="394890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/>
            <p:cNvSpPr/>
            <p:nvPr/>
          </p:nvSpPr>
          <p:spPr>
            <a:xfrm>
              <a:off x="4298684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4558713" y="394890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/>
            <p:cNvSpPr/>
            <p:nvPr/>
          </p:nvSpPr>
          <p:spPr>
            <a:xfrm>
              <a:off x="4818742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5098085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/>
            <p:cNvSpPr/>
            <p:nvPr/>
          </p:nvSpPr>
          <p:spPr>
            <a:xfrm>
              <a:off x="5338800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5438828" y="5965741"/>
            <a:ext cx="1300145" cy="422477"/>
            <a:chOff x="4298684" y="3948907"/>
            <a:chExt cx="1300145" cy="422477"/>
          </a:xfrm>
        </p:grpSpPr>
        <p:sp>
          <p:nvSpPr>
            <p:cNvPr id="64" name="Rectangle 63"/>
            <p:cNvSpPr/>
            <p:nvPr/>
          </p:nvSpPr>
          <p:spPr>
            <a:xfrm>
              <a:off x="4298684" y="394890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4298684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/>
            <p:cNvSpPr/>
            <p:nvPr/>
          </p:nvSpPr>
          <p:spPr>
            <a:xfrm>
              <a:off x="4558713" y="394890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/>
            <p:cNvSpPr/>
            <p:nvPr/>
          </p:nvSpPr>
          <p:spPr>
            <a:xfrm>
              <a:off x="4818742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/>
            <p:cNvSpPr/>
            <p:nvPr/>
          </p:nvSpPr>
          <p:spPr>
            <a:xfrm>
              <a:off x="5098085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/>
            <p:cNvSpPr/>
            <p:nvPr/>
          </p:nvSpPr>
          <p:spPr>
            <a:xfrm>
              <a:off x="5338800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5312218" y="4892107"/>
            <a:ext cx="1545102" cy="1603387"/>
            <a:chOff x="4172073" y="3475049"/>
            <a:chExt cx="1545102" cy="160338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Group 92"/>
          <p:cNvGrpSpPr/>
          <p:nvPr/>
        </p:nvGrpSpPr>
        <p:grpSpPr>
          <a:xfrm>
            <a:off x="5652586" y="2716098"/>
            <a:ext cx="1545102" cy="1603387"/>
            <a:chOff x="4172073" y="3475049"/>
            <a:chExt cx="1545102" cy="1603387"/>
          </a:xfrm>
        </p:grpSpPr>
        <p:cxnSp>
          <p:nvCxnSpPr>
            <p:cNvPr id="94" name="Straight Connector 93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1" name="Group 100"/>
          <p:cNvGrpSpPr/>
          <p:nvPr/>
        </p:nvGrpSpPr>
        <p:grpSpPr>
          <a:xfrm>
            <a:off x="2937065" y="3696950"/>
            <a:ext cx="1545102" cy="1603387"/>
            <a:chOff x="4172073" y="3475049"/>
            <a:chExt cx="1545102" cy="1603387"/>
          </a:xfrm>
        </p:grpSpPr>
        <p:cxnSp>
          <p:nvCxnSpPr>
            <p:cNvPr id="102" name="Straight Connector 101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" name="Curved Connector 23"/>
          <p:cNvCxnSpPr/>
          <p:nvPr/>
        </p:nvCxnSpPr>
        <p:spPr>
          <a:xfrm flipV="1">
            <a:off x="3802519" y="3367313"/>
            <a:ext cx="1850067" cy="1092144"/>
          </a:xfrm>
          <a:prstGeom prst="curvedConnector3">
            <a:avLst>
              <a:gd name="adj1" fmla="val -398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urved Connector 28"/>
          <p:cNvCxnSpPr/>
          <p:nvPr/>
        </p:nvCxnSpPr>
        <p:spPr>
          <a:xfrm>
            <a:off x="3812233" y="5277092"/>
            <a:ext cx="1378745" cy="511350"/>
          </a:xfrm>
          <a:prstGeom prst="curvedConnector3">
            <a:avLst>
              <a:gd name="adj1" fmla="val -407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9658815" y="0"/>
            <a:ext cx="16949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Memory</a:t>
            </a:r>
          </a:p>
          <a:p>
            <a:pPr algn="r"/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Stacks</a:t>
            </a:r>
          </a:p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Phrase-table</a:t>
            </a:r>
          </a:p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Lex Reordering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0382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Stack </a:t>
            </a:r>
            <a:r>
              <a:rPr lang="en-US" smtClean="0"/>
              <a:t>Configuration 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36431"/>
            <a:ext cx="10515600" cy="4840532"/>
          </a:xfrm>
        </p:spPr>
        <p:txBody>
          <a:bodyPr/>
          <a:lstStyle/>
          <a:p>
            <a:r>
              <a:rPr lang="en-US" dirty="0" smtClean="0"/>
              <a:t>Coverage </a:t>
            </a:r>
            <a:r>
              <a:rPr lang="en-US" dirty="0" smtClean="0">
                <a:solidFill>
                  <a:srgbClr val="FF0000"/>
                </a:solidFill>
              </a:rPr>
              <a:t>and end position</a:t>
            </a:r>
            <a:r>
              <a:rPr lang="en-US" dirty="0" smtClean="0"/>
              <a:t> stacks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32146" y="4675456"/>
            <a:ext cx="1300145" cy="422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032146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292175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552204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802519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072262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782603" y="3198836"/>
            <a:ext cx="1300145" cy="422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782603" y="3198836"/>
            <a:ext cx="260029" cy="16847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042632" y="319883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6302661" y="319883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6567490" y="319883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6822719" y="319883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/>
          <p:cNvSpPr/>
          <p:nvPr/>
        </p:nvSpPr>
        <p:spPr>
          <a:xfrm>
            <a:off x="5782602" y="3762422"/>
            <a:ext cx="1300145" cy="422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/>
          </a:p>
        </p:txBody>
      </p:sp>
      <p:sp>
        <p:nvSpPr>
          <p:cNvPr id="44" name="Rectangle 43"/>
          <p:cNvSpPr/>
          <p:nvPr/>
        </p:nvSpPr>
        <p:spPr>
          <a:xfrm>
            <a:off x="5782602" y="3762422"/>
            <a:ext cx="260029" cy="16847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/>
          <p:cNvSpPr/>
          <p:nvPr/>
        </p:nvSpPr>
        <p:spPr>
          <a:xfrm>
            <a:off x="6042631" y="3762422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/>
          <p:cNvSpPr/>
          <p:nvPr/>
        </p:nvSpPr>
        <p:spPr>
          <a:xfrm>
            <a:off x="6302660" y="3762422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6567489" y="3762422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/>
          <p:cNvSpPr/>
          <p:nvPr/>
        </p:nvSpPr>
        <p:spPr>
          <a:xfrm>
            <a:off x="6822718" y="3762422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5438829" y="5365965"/>
            <a:ext cx="1300145" cy="422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5438829" y="5365965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/>
          <p:cNvSpPr/>
          <p:nvPr/>
        </p:nvSpPr>
        <p:spPr>
          <a:xfrm>
            <a:off x="5698858" y="5365965"/>
            <a:ext cx="260029" cy="16847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/>
          <p:nvPr/>
        </p:nvSpPr>
        <p:spPr>
          <a:xfrm>
            <a:off x="5958887" y="5365965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/>
          <p:cNvSpPr/>
          <p:nvPr/>
        </p:nvSpPr>
        <p:spPr>
          <a:xfrm>
            <a:off x="6238230" y="5365965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/>
          <p:cNvSpPr/>
          <p:nvPr/>
        </p:nvSpPr>
        <p:spPr>
          <a:xfrm>
            <a:off x="6478945" y="5365965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/>
          <p:cNvSpPr/>
          <p:nvPr/>
        </p:nvSpPr>
        <p:spPr>
          <a:xfrm>
            <a:off x="5438828" y="5965741"/>
            <a:ext cx="1300145" cy="422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/>
          <p:cNvSpPr/>
          <p:nvPr/>
        </p:nvSpPr>
        <p:spPr>
          <a:xfrm>
            <a:off x="5438828" y="5965741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/>
          <p:cNvSpPr/>
          <p:nvPr/>
        </p:nvSpPr>
        <p:spPr>
          <a:xfrm>
            <a:off x="5698857" y="5965741"/>
            <a:ext cx="260029" cy="16847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/>
          <p:cNvSpPr/>
          <p:nvPr/>
        </p:nvSpPr>
        <p:spPr>
          <a:xfrm>
            <a:off x="5958886" y="5965741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/>
          <p:cNvSpPr/>
          <p:nvPr/>
        </p:nvSpPr>
        <p:spPr>
          <a:xfrm>
            <a:off x="6238229" y="5965741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/>
          <p:cNvSpPr/>
          <p:nvPr/>
        </p:nvSpPr>
        <p:spPr>
          <a:xfrm>
            <a:off x="6478944" y="5965741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/>
          <p:cNvGrpSpPr/>
          <p:nvPr/>
        </p:nvGrpSpPr>
        <p:grpSpPr>
          <a:xfrm>
            <a:off x="5312218" y="4892107"/>
            <a:ext cx="1545102" cy="1603387"/>
            <a:chOff x="4172073" y="3475049"/>
            <a:chExt cx="1545102" cy="160338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Group 92"/>
          <p:cNvGrpSpPr/>
          <p:nvPr/>
        </p:nvGrpSpPr>
        <p:grpSpPr>
          <a:xfrm>
            <a:off x="5652586" y="2716098"/>
            <a:ext cx="1545102" cy="1603387"/>
            <a:chOff x="4172073" y="3475049"/>
            <a:chExt cx="1545102" cy="1603387"/>
          </a:xfrm>
        </p:grpSpPr>
        <p:cxnSp>
          <p:nvCxnSpPr>
            <p:cNvPr id="94" name="Straight Connector 93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7" name="Group 96"/>
          <p:cNvGrpSpPr/>
          <p:nvPr/>
        </p:nvGrpSpPr>
        <p:grpSpPr>
          <a:xfrm>
            <a:off x="8247939" y="2454706"/>
            <a:ext cx="1545102" cy="1603387"/>
            <a:chOff x="4172073" y="3475049"/>
            <a:chExt cx="1545102" cy="1603387"/>
          </a:xfrm>
        </p:grpSpPr>
        <p:cxnSp>
          <p:nvCxnSpPr>
            <p:cNvPr id="98" name="Straight Connector 97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1" name="Group 100"/>
          <p:cNvGrpSpPr/>
          <p:nvPr/>
        </p:nvGrpSpPr>
        <p:grpSpPr>
          <a:xfrm>
            <a:off x="2937065" y="3696950"/>
            <a:ext cx="1545102" cy="1603387"/>
            <a:chOff x="4172073" y="3475049"/>
            <a:chExt cx="1545102" cy="1603387"/>
          </a:xfrm>
        </p:grpSpPr>
        <p:cxnSp>
          <p:nvCxnSpPr>
            <p:cNvPr id="102" name="Straight Connector 101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" name="Curved Connector 23"/>
          <p:cNvCxnSpPr/>
          <p:nvPr/>
        </p:nvCxnSpPr>
        <p:spPr>
          <a:xfrm flipV="1">
            <a:off x="3802519" y="3367313"/>
            <a:ext cx="1850067" cy="1092144"/>
          </a:xfrm>
          <a:prstGeom prst="curvedConnector3">
            <a:avLst>
              <a:gd name="adj1" fmla="val -398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urved Connector 28"/>
          <p:cNvCxnSpPr/>
          <p:nvPr/>
        </p:nvCxnSpPr>
        <p:spPr>
          <a:xfrm>
            <a:off x="3812233" y="5277092"/>
            <a:ext cx="1378745" cy="511350"/>
          </a:xfrm>
          <a:prstGeom prst="curvedConnector3">
            <a:avLst>
              <a:gd name="adj1" fmla="val -407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urved Connector 31"/>
          <p:cNvCxnSpPr/>
          <p:nvPr/>
        </p:nvCxnSpPr>
        <p:spPr>
          <a:xfrm flipV="1">
            <a:off x="6857319" y="5300337"/>
            <a:ext cx="1374962" cy="48810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urved Connector 34"/>
          <p:cNvCxnSpPr/>
          <p:nvPr/>
        </p:nvCxnSpPr>
        <p:spPr>
          <a:xfrm flipV="1">
            <a:off x="7211690" y="3001722"/>
            <a:ext cx="1027740" cy="449587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urved Connector 37"/>
          <p:cNvCxnSpPr/>
          <p:nvPr/>
        </p:nvCxnSpPr>
        <p:spPr>
          <a:xfrm flipV="1">
            <a:off x="9805691" y="2219339"/>
            <a:ext cx="1167618" cy="737869"/>
          </a:xfrm>
          <a:prstGeom prst="curvedConnector3">
            <a:avLst>
              <a:gd name="adj1" fmla="val 9337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Curved Connector 108"/>
          <p:cNvCxnSpPr/>
          <p:nvPr/>
        </p:nvCxnSpPr>
        <p:spPr>
          <a:xfrm>
            <a:off x="9807848" y="5242805"/>
            <a:ext cx="1295205" cy="542174"/>
          </a:xfrm>
          <a:prstGeom prst="curvedConnector3">
            <a:avLst>
              <a:gd name="adj1" fmla="val 9561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6" name="Group 75"/>
          <p:cNvGrpSpPr/>
          <p:nvPr/>
        </p:nvGrpSpPr>
        <p:grpSpPr>
          <a:xfrm>
            <a:off x="8352743" y="3449732"/>
            <a:ext cx="1300145" cy="422477"/>
            <a:chOff x="8369444" y="2872970"/>
            <a:chExt cx="1300145" cy="422477"/>
          </a:xfrm>
        </p:grpSpPr>
        <p:sp>
          <p:nvSpPr>
            <p:cNvPr id="77" name="Rectangle 76"/>
            <p:cNvSpPr/>
            <p:nvPr/>
          </p:nvSpPr>
          <p:spPr>
            <a:xfrm>
              <a:off x="8369444" y="2872970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105" name="Rectangle 104"/>
            <p:cNvSpPr/>
            <p:nvPr/>
          </p:nvSpPr>
          <p:spPr>
            <a:xfrm>
              <a:off x="8369444" y="2872970"/>
              <a:ext cx="260029" cy="16847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Rectangle 105"/>
            <p:cNvSpPr/>
            <p:nvPr/>
          </p:nvSpPr>
          <p:spPr>
            <a:xfrm>
              <a:off x="8629473" y="2872970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Rectangle 106"/>
            <p:cNvSpPr/>
            <p:nvPr/>
          </p:nvSpPr>
          <p:spPr>
            <a:xfrm>
              <a:off x="8889502" y="2872970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/>
            <p:cNvSpPr/>
            <p:nvPr/>
          </p:nvSpPr>
          <p:spPr>
            <a:xfrm>
              <a:off x="9154331" y="2872970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/>
            <p:cNvSpPr/>
            <p:nvPr/>
          </p:nvSpPr>
          <p:spPr>
            <a:xfrm>
              <a:off x="9409560" y="2872970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5" name="Group 124"/>
          <p:cNvGrpSpPr/>
          <p:nvPr/>
        </p:nvGrpSpPr>
        <p:grpSpPr>
          <a:xfrm>
            <a:off x="8247939" y="4700576"/>
            <a:ext cx="1545102" cy="1603387"/>
            <a:chOff x="4172073" y="3475049"/>
            <a:chExt cx="1545102" cy="1603387"/>
          </a:xfrm>
        </p:grpSpPr>
        <p:cxnSp>
          <p:nvCxnSpPr>
            <p:cNvPr id="126" name="Straight Connector 125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9" name="Group 128"/>
          <p:cNvGrpSpPr/>
          <p:nvPr/>
        </p:nvGrpSpPr>
        <p:grpSpPr>
          <a:xfrm>
            <a:off x="8374548" y="5679711"/>
            <a:ext cx="1300145" cy="422477"/>
            <a:chOff x="8374550" y="5174434"/>
            <a:chExt cx="1300145" cy="422477"/>
          </a:xfrm>
        </p:grpSpPr>
        <p:sp>
          <p:nvSpPr>
            <p:cNvPr id="130" name="Rectangle 129"/>
            <p:cNvSpPr/>
            <p:nvPr/>
          </p:nvSpPr>
          <p:spPr>
            <a:xfrm>
              <a:off x="8374550" y="5174434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Rectangle 130"/>
            <p:cNvSpPr/>
            <p:nvPr/>
          </p:nvSpPr>
          <p:spPr>
            <a:xfrm>
              <a:off x="8374550" y="5174434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Rectangle 131"/>
            <p:cNvSpPr/>
            <p:nvPr/>
          </p:nvSpPr>
          <p:spPr>
            <a:xfrm>
              <a:off x="8634579" y="5174434"/>
              <a:ext cx="260029" cy="16847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Rectangle 132"/>
            <p:cNvSpPr/>
            <p:nvPr/>
          </p:nvSpPr>
          <p:spPr>
            <a:xfrm>
              <a:off x="8894608" y="5174434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Rectangle 133"/>
            <p:cNvSpPr/>
            <p:nvPr/>
          </p:nvSpPr>
          <p:spPr>
            <a:xfrm>
              <a:off x="9145815" y="5174434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Rectangle 134"/>
            <p:cNvSpPr/>
            <p:nvPr/>
          </p:nvSpPr>
          <p:spPr>
            <a:xfrm>
              <a:off x="9414666" y="5174434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8" name="TextBox 77"/>
          <p:cNvSpPr txBox="1"/>
          <p:nvPr/>
        </p:nvSpPr>
        <p:spPr>
          <a:xfrm>
            <a:off x="9658815" y="0"/>
            <a:ext cx="16949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Memory</a:t>
            </a:r>
          </a:p>
          <a:p>
            <a:pPr algn="r"/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Stacks</a:t>
            </a:r>
          </a:p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Phrase-table</a:t>
            </a:r>
          </a:p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Lex Reordering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6891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Stack Configuration</a:t>
            </a:r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8859" y="1690688"/>
            <a:ext cx="6734544" cy="46228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658815" y="0"/>
            <a:ext cx="16949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Memory</a:t>
            </a:r>
          </a:p>
          <a:p>
            <a:pPr algn="r"/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Stacks</a:t>
            </a:r>
          </a:p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Phrase-table</a:t>
            </a:r>
          </a:p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Lex Reordering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508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Phrase-Table Optimization (1)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Compact phrase-table</a:t>
            </a:r>
          </a:p>
          <a:p>
            <a:pPr lvl="1"/>
            <a:r>
              <a:rPr lang="en-US" dirty="0" smtClean="0"/>
              <a:t>Compress target side</a:t>
            </a:r>
          </a:p>
          <a:p>
            <a:pPr lvl="2"/>
            <a:r>
              <a:rPr lang="en-US" dirty="0" smtClean="0"/>
              <a:t>Less </a:t>
            </a:r>
            <a:r>
              <a:rPr lang="en-US" dirty="0" smtClean="0"/>
              <a:t>memory</a:t>
            </a:r>
            <a:endParaRPr lang="en-US" dirty="0" smtClean="0"/>
          </a:p>
          <a:p>
            <a:pPr lvl="2"/>
            <a:r>
              <a:rPr lang="en-US" dirty="0"/>
              <a:t>Less disk </a:t>
            </a:r>
            <a:r>
              <a:rPr lang="en-US" dirty="0" smtClean="0"/>
              <a:t>space</a:t>
            </a:r>
          </a:p>
          <a:p>
            <a:pPr lvl="1"/>
            <a:r>
              <a:rPr lang="en-US" dirty="0" smtClean="0"/>
              <a:t>Decompressing</a:t>
            </a:r>
          </a:p>
          <a:p>
            <a:pPr lvl="2"/>
            <a:r>
              <a:rPr lang="en-US" dirty="0" smtClean="0"/>
              <a:t>CPU cycles</a:t>
            </a:r>
          </a:p>
          <a:p>
            <a:pPr lvl="2"/>
            <a:r>
              <a:rPr lang="en-US" dirty="0"/>
              <a:t>CPU working memory</a:t>
            </a:r>
            <a:endParaRPr lang="en-US" dirty="0" smtClean="0"/>
          </a:p>
          <a:p>
            <a:pPr lvl="2"/>
            <a:r>
              <a:rPr lang="en-US" dirty="0" smtClean="0"/>
              <a:t>Locking</a:t>
            </a:r>
          </a:p>
          <a:p>
            <a:r>
              <a:rPr lang="en-US" dirty="0" smtClean="0"/>
              <a:t>Probing phrase-table</a:t>
            </a:r>
          </a:p>
          <a:p>
            <a:pPr lvl="1"/>
            <a:r>
              <a:rPr lang="en-US" dirty="0" smtClean="0"/>
              <a:t>No compression/decompression</a:t>
            </a:r>
          </a:p>
          <a:p>
            <a:pPr lvl="1"/>
            <a:r>
              <a:rPr lang="en-US" dirty="0" smtClean="0"/>
              <a:t>No caching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658815" y="0"/>
            <a:ext cx="16949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Memory</a:t>
            </a:r>
          </a:p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Stacks</a:t>
            </a:r>
          </a:p>
          <a:p>
            <a:pPr algn="r"/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Phrase-table</a:t>
            </a:r>
          </a:p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Lex Reordering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3222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Phrase-Table </a:t>
            </a:r>
            <a:r>
              <a:rPr lang="en-US" dirty="0" smtClean="0"/>
              <a:t>Optimization (1)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4661" y="1845090"/>
            <a:ext cx="7620000" cy="47117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63040" y="1406769"/>
            <a:ext cx="60209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Compact PT v. Probing PT</a:t>
            </a:r>
            <a:endParaRPr 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9658815" y="0"/>
            <a:ext cx="16949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Memory</a:t>
            </a:r>
          </a:p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Stacks</a:t>
            </a:r>
          </a:p>
          <a:p>
            <a:pPr algn="r"/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Phrase-table</a:t>
            </a:r>
          </a:p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Lex Reordering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3666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Phrase-Table Optimization </a:t>
            </a:r>
            <a:r>
              <a:rPr lang="en-US" dirty="0" smtClean="0"/>
              <a:t>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Dynamic caching</a:t>
            </a:r>
          </a:p>
          <a:p>
            <a:pPr lvl="1"/>
            <a:r>
              <a:rPr lang="en-US" dirty="0" smtClean="0"/>
              <a:t>Most recently used translation rules</a:t>
            </a:r>
          </a:p>
          <a:p>
            <a:pPr lvl="1"/>
            <a:r>
              <a:rPr lang="en-US" dirty="0" smtClean="0"/>
              <a:t>Active management</a:t>
            </a:r>
          </a:p>
          <a:p>
            <a:pPr lvl="1"/>
            <a:r>
              <a:rPr lang="en-US" dirty="0" smtClean="0"/>
              <a:t>Memory allocation</a:t>
            </a:r>
          </a:p>
          <a:p>
            <a:r>
              <a:rPr lang="en-US" i="1" dirty="0" smtClean="0"/>
              <a:t>Decreases</a:t>
            </a:r>
            <a:r>
              <a:rPr lang="en-US" dirty="0" smtClean="0"/>
              <a:t> decoding speed</a:t>
            </a:r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6321097"/>
              </p:ext>
            </p:extLst>
          </p:nvPr>
        </p:nvGraphicFramePr>
        <p:xfrm>
          <a:off x="1640115" y="4358604"/>
          <a:ext cx="8127999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3852"/>
                <a:gridCol w="2374814"/>
                <a:gridCol w="2709333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 caching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Caching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Decoding speed </a:t>
                      </a:r>
                      <a:r>
                        <a:rPr lang="en-US" baseline="0" dirty="0" smtClean="0"/>
                        <a:t>(words/sec)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2877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2540 (+12%)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9658815" y="0"/>
            <a:ext cx="16949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Memory</a:t>
            </a:r>
          </a:p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Stacks</a:t>
            </a:r>
          </a:p>
          <a:p>
            <a:pPr algn="r"/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Phrase-table</a:t>
            </a:r>
          </a:p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Lex Reordering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3620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Phrase-Table Optimization </a:t>
            </a:r>
            <a:r>
              <a:rPr lang="en-US" dirty="0" smtClean="0"/>
              <a:t>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01878"/>
            <a:ext cx="10515600" cy="4351338"/>
          </a:xfrm>
        </p:spPr>
        <p:txBody>
          <a:bodyPr/>
          <a:lstStyle/>
          <a:p>
            <a:r>
              <a:rPr lang="en-US" dirty="0" smtClean="0"/>
              <a:t>Static caching</a:t>
            </a:r>
          </a:p>
          <a:p>
            <a:pPr lvl="1"/>
            <a:r>
              <a:rPr lang="en-US" dirty="0" smtClean="0"/>
              <a:t>Most likely source phrase</a:t>
            </a:r>
          </a:p>
          <a:p>
            <a:pPr lvl="1"/>
            <a:r>
              <a:rPr lang="en-US" dirty="0" smtClean="0"/>
              <a:t>Learnt from training data</a:t>
            </a:r>
          </a:p>
          <a:p>
            <a:r>
              <a:rPr lang="en-US" i="1" dirty="0" smtClean="0"/>
              <a:t>10% increase </a:t>
            </a:r>
            <a:r>
              <a:rPr lang="en-US" dirty="0" smtClean="0"/>
              <a:t>decoding speed</a:t>
            </a:r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8271314"/>
              </p:ext>
            </p:extLst>
          </p:nvPr>
        </p:nvGraphicFramePr>
        <p:xfrm>
          <a:off x="1509486" y="3475192"/>
          <a:ext cx="8127999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61093"/>
                <a:gridCol w="2481943"/>
                <a:gridCol w="2284963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Cache size (#</a:t>
                      </a:r>
                      <a:r>
                        <a:rPr lang="en-US" baseline="0" dirty="0" smtClean="0"/>
                        <a:t> source phrases)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Decoding time (sec)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Cache hit %age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No</a:t>
                      </a:r>
                      <a:r>
                        <a:rPr lang="en-US" baseline="0" dirty="0" smtClean="0"/>
                        <a:t> caching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229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239 (+4.4%)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1,000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213 (-7.0%)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11%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2,000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204 (-10.9%)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13%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4,000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205 (-10.5%)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14%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10,000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207</a:t>
                      </a:r>
                      <a:r>
                        <a:rPr lang="en-US" baseline="0" dirty="0" smtClean="0"/>
                        <a:t> (-9.7%)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17%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9658815" y="0"/>
            <a:ext cx="16949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Memory</a:t>
            </a:r>
          </a:p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Stacks</a:t>
            </a:r>
          </a:p>
          <a:p>
            <a:pPr algn="r"/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Phrase-table</a:t>
            </a:r>
          </a:p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Lex Reordering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4061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Lexicalized Reordering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Score partial translations</a:t>
            </a:r>
          </a:p>
          <a:p>
            <a:r>
              <a:rPr lang="en-US" sz="3200" dirty="0" smtClean="0"/>
              <a:t>Model file</a:t>
            </a:r>
          </a:p>
          <a:p>
            <a:pPr lvl="1"/>
            <a:r>
              <a:rPr lang="en-US" sz="2800" dirty="0" smtClean="0"/>
              <a:t>Key-Value random lookup</a:t>
            </a:r>
          </a:p>
          <a:p>
            <a:pPr lvl="2"/>
            <a:r>
              <a:rPr lang="en-US" sz="2400" dirty="0" smtClean="0"/>
              <a:t>Key = translation rule</a:t>
            </a:r>
          </a:p>
          <a:p>
            <a:r>
              <a:rPr lang="en-US" sz="3200" dirty="0" smtClean="0"/>
              <a:t>Optimization</a:t>
            </a:r>
          </a:p>
          <a:p>
            <a:pPr lvl="1"/>
            <a:r>
              <a:rPr lang="en-US" sz="2800" dirty="0" smtClean="0"/>
              <a:t>Add values to phrase-table</a:t>
            </a:r>
          </a:p>
          <a:p>
            <a:pPr lvl="1"/>
            <a:r>
              <a:rPr lang="en-US" sz="2800" dirty="0" smtClean="0"/>
              <a:t>No random lookup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658815" y="0"/>
            <a:ext cx="16949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Memory</a:t>
            </a:r>
          </a:p>
          <a:p>
            <a:pPr algn="r"/>
            <a:r>
              <a:rPr lang="en-US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Stacks</a:t>
            </a:r>
          </a:p>
          <a:p>
            <a:pPr algn="r"/>
            <a:r>
              <a:rPr lang="en-US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Phrase-table</a:t>
            </a:r>
          </a:p>
          <a:p>
            <a:pPr algn="r"/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Lex Reordering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8796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Fast Translation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10 years ago</a:t>
            </a:r>
          </a:p>
          <a:p>
            <a:pPr lvl="1"/>
            <a:r>
              <a:rPr lang="en-US" dirty="0" smtClean="0"/>
              <a:t>Small number of cores </a:t>
            </a:r>
            <a:r>
              <a:rPr lang="en-US" dirty="0"/>
              <a:t>(1-4 cores)</a:t>
            </a:r>
          </a:p>
          <a:p>
            <a:pPr lvl="1"/>
            <a:r>
              <a:rPr lang="en-US" dirty="0" smtClean="0"/>
              <a:t>Limited memory (~16GB RAM)</a:t>
            </a:r>
          </a:p>
          <a:p>
            <a:pPr lvl="1"/>
            <a:r>
              <a:rPr lang="en-US" dirty="0" smtClean="0"/>
              <a:t>Slow disk drives</a:t>
            </a:r>
          </a:p>
          <a:p>
            <a:r>
              <a:rPr lang="en-US" dirty="0" smtClean="0"/>
              <a:t>Solutions</a:t>
            </a:r>
          </a:p>
          <a:p>
            <a:pPr lvl="1"/>
            <a:r>
              <a:rPr lang="en-US" dirty="0" smtClean="0"/>
              <a:t>Read-on-demand models</a:t>
            </a:r>
          </a:p>
          <a:p>
            <a:pPr lvl="1"/>
            <a:r>
              <a:rPr lang="en-US" dirty="0" smtClean="0"/>
              <a:t>Compressed representation</a:t>
            </a:r>
          </a:p>
          <a:p>
            <a:pPr lvl="1"/>
            <a:r>
              <a:rPr lang="en-US" dirty="0" smtClean="0"/>
              <a:t>Single-threaded efficiency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52261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5"/>
    </mc:Choice>
    <mc:Fallback xmlns="">
      <p:transition spd="slow" advTm="345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Lexicalized Reordering Model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0" y="1831364"/>
            <a:ext cx="7620000" cy="47117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63040" y="1406769"/>
            <a:ext cx="60209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Separate model v. Integrated model</a:t>
            </a:r>
            <a:endParaRPr 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9658815" y="0"/>
            <a:ext cx="16949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Memory</a:t>
            </a:r>
          </a:p>
          <a:p>
            <a:pPr algn="r"/>
            <a:r>
              <a:rPr lang="en-US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Stacks</a:t>
            </a:r>
          </a:p>
          <a:p>
            <a:pPr algn="r"/>
            <a:r>
              <a:rPr lang="en-US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Phrase-table</a:t>
            </a:r>
          </a:p>
          <a:p>
            <a:pPr algn="r"/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Lex Reordering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3236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Cummulative</a:t>
            </a:r>
            <a:r>
              <a:rPr lang="en-US" dirty="0" smtClean="0"/>
              <a:t> Result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0108" y="1986116"/>
            <a:ext cx="7886700" cy="47117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434904" y="1350499"/>
            <a:ext cx="38545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10.4x faster (32 threads)</a:t>
            </a:r>
          </a:p>
          <a:p>
            <a:r>
              <a:rPr lang="en-US" sz="2400" dirty="0" smtClean="0"/>
              <a:t>4.3x faster (1 thread)</a:t>
            </a:r>
          </a:p>
        </p:txBody>
      </p:sp>
    </p:spTree>
    <p:extLst>
      <p:ext uri="{BB962C8B-B14F-4D97-AF65-F5344CB8AC3E}">
        <p14:creationId xmlns:p14="http://schemas.microsoft.com/office/powerpoint/2010/main" val="1481640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Cummulative</a:t>
            </a:r>
            <a:r>
              <a:rPr lang="en-US" dirty="0"/>
              <a:t> Result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0108" y="2126787"/>
            <a:ext cx="7886700" cy="4711700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 flipV="1">
            <a:off x="3387777" y="-389744"/>
            <a:ext cx="4901784" cy="6310860"/>
          </a:xfrm>
          <a:prstGeom prst="line">
            <a:avLst/>
          </a:prstGeom>
          <a:ln w="28575">
            <a:solidFill>
              <a:schemeClr val="accent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434904" y="1350499"/>
            <a:ext cx="38545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10.4x faster (32 threads)</a:t>
            </a:r>
          </a:p>
          <a:p>
            <a:r>
              <a:rPr lang="en-US" sz="2400" dirty="0" smtClean="0"/>
              <a:t>4.3x faster (1 thread)</a:t>
            </a:r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5621867" y="1690688"/>
            <a:ext cx="5367866" cy="1780645"/>
          </a:xfrm>
          <a:prstGeom prst="line">
            <a:avLst/>
          </a:prstGeom>
          <a:ln w="28575">
            <a:solidFill>
              <a:schemeClr val="accent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2976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Larger server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40-core server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3785" y="1690688"/>
            <a:ext cx="7620000" cy="471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211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Longer test sentences &amp; different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Average sentence length = 28.7</a:t>
            </a:r>
          </a:p>
          <a:p>
            <a:r>
              <a:rPr lang="en-US" dirty="0" smtClean="0"/>
              <a:t>14.5x faster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1660" y="2201879"/>
            <a:ext cx="7120597" cy="4402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750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Translation Quality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Similar quality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9546" y="2413000"/>
            <a:ext cx="6311900" cy="389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275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Hierarchical Phrase-Based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More complicated data-structures</a:t>
            </a:r>
          </a:p>
          <a:p>
            <a:r>
              <a:rPr lang="en-US" dirty="0" smtClean="0"/>
              <a:t>Larger phrase-tables</a:t>
            </a:r>
          </a:p>
          <a:p>
            <a:r>
              <a:rPr lang="en-US" dirty="0" smtClean="0"/>
              <a:t>No lexicalized RO</a:t>
            </a:r>
          </a:p>
          <a:p>
            <a:r>
              <a:rPr lang="en-US" dirty="0" smtClean="0"/>
              <a:t>Rarely used commercially</a:t>
            </a:r>
          </a:p>
          <a:p>
            <a:pPr lvl="1"/>
            <a:r>
              <a:rPr lang="en-US" dirty="0" smtClean="0"/>
              <a:t>Not optimized</a:t>
            </a:r>
          </a:p>
          <a:p>
            <a:pPr lvl="1"/>
            <a:r>
              <a:rPr lang="en-US" dirty="0" smtClean="0"/>
              <a:t>Too slow</a:t>
            </a:r>
          </a:p>
          <a:p>
            <a:pPr lvl="1"/>
            <a:endParaRPr lang="en-US" dirty="0"/>
          </a:p>
          <a:p>
            <a:r>
              <a:rPr lang="en-US" dirty="0" smtClean="0"/>
              <a:t>Our work</a:t>
            </a:r>
          </a:p>
          <a:p>
            <a:pPr lvl="1"/>
            <a:r>
              <a:rPr lang="en-US" dirty="0" smtClean="0"/>
              <a:t>1200+ words per second</a:t>
            </a:r>
          </a:p>
          <a:p>
            <a:pPr lvl="1"/>
            <a:r>
              <a:rPr lang="en-US" dirty="0" smtClean="0"/>
              <a:t>Commercially viable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0" y="2242918"/>
            <a:ext cx="6858000" cy="422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735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Decoder re-implementation</a:t>
            </a:r>
          </a:p>
          <a:p>
            <a:pPr lvl="1"/>
            <a:r>
              <a:rPr lang="en-US" dirty="0" smtClean="0"/>
              <a:t>Drop-in replacement for Moses</a:t>
            </a:r>
          </a:p>
          <a:p>
            <a:pPr lvl="2"/>
            <a:r>
              <a:rPr lang="en-US" dirty="0" smtClean="0"/>
              <a:t>Subset of Moses functionality</a:t>
            </a:r>
          </a:p>
          <a:p>
            <a:pPr lvl="1"/>
            <a:r>
              <a:rPr lang="en-US" dirty="0" smtClean="0"/>
              <a:t>Similar translation quality</a:t>
            </a:r>
          </a:p>
          <a:p>
            <a:r>
              <a:rPr lang="en-US" dirty="0" smtClean="0"/>
              <a:t>Prioritize multi-core speed</a:t>
            </a:r>
          </a:p>
          <a:p>
            <a:pPr lvl="1"/>
            <a:r>
              <a:rPr lang="en-US" dirty="0" smtClean="0"/>
              <a:t>Memory management</a:t>
            </a:r>
          </a:p>
          <a:p>
            <a:pPr lvl="1"/>
            <a:r>
              <a:rPr lang="en-US" dirty="0" smtClean="0"/>
              <a:t>Faster phrase-table</a:t>
            </a:r>
          </a:p>
          <a:p>
            <a:pPr lvl="1"/>
            <a:r>
              <a:rPr lang="en-US" dirty="0" smtClean="0"/>
              <a:t>Integrated lexicalized reordering model</a:t>
            </a:r>
            <a:endParaRPr lang="en-US" dirty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10-15x faster than Moses (with 32 cores)</a:t>
            </a:r>
          </a:p>
          <a:p>
            <a:pPr lvl="1"/>
            <a:r>
              <a:rPr lang="en-US" dirty="0" smtClean="0"/>
              <a:t>4x faster (single thread)</a:t>
            </a:r>
          </a:p>
          <a:p>
            <a:pPr lvl="1"/>
            <a:r>
              <a:rPr lang="en-US" dirty="0" smtClean="0"/>
              <a:t>Hierarchical model</a:t>
            </a:r>
          </a:p>
          <a:p>
            <a:pPr lvl="2"/>
            <a:r>
              <a:rPr lang="en-US" dirty="0" smtClean="0"/>
              <a:t>Commercially viable</a:t>
            </a:r>
          </a:p>
        </p:txBody>
      </p:sp>
    </p:spTree>
    <p:extLst>
      <p:ext uri="{BB962C8B-B14F-4D97-AF65-F5344CB8AC3E}">
        <p14:creationId xmlns:p14="http://schemas.microsoft.com/office/powerpoint/2010/main" val="89222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Decoder re-implementation</a:t>
            </a:r>
          </a:p>
          <a:p>
            <a:pPr lvl="1"/>
            <a:r>
              <a:rPr lang="en-US" dirty="0" smtClean="0"/>
              <a:t>Drop-in replacement for Moses</a:t>
            </a:r>
          </a:p>
          <a:p>
            <a:pPr lvl="2"/>
            <a:r>
              <a:rPr lang="en-US" dirty="0" smtClean="0"/>
              <a:t>Subset of Moses functionality</a:t>
            </a:r>
          </a:p>
          <a:p>
            <a:pPr lvl="1"/>
            <a:r>
              <a:rPr lang="en-US" dirty="0" smtClean="0"/>
              <a:t>Similar translation quality</a:t>
            </a:r>
          </a:p>
          <a:p>
            <a:r>
              <a:rPr lang="en-US" dirty="0" smtClean="0"/>
              <a:t>Prioritize multi-core speed</a:t>
            </a:r>
          </a:p>
          <a:p>
            <a:pPr lvl="1"/>
            <a:r>
              <a:rPr lang="en-US" dirty="0" smtClean="0"/>
              <a:t>Memory management</a:t>
            </a:r>
          </a:p>
          <a:p>
            <a:pPr lvl="1"/>
            <a:r>
              <a:rPr lang="en-US" dirty="0" smtClean="0"/>
              <a:t>Faster phrase-table</a:t>
            </a:r>
          </a:p>
          <a:p>
            <a:pPr lvl="1"/>
            <a:r>
              <a:rPr lang="en-US" dirty="0" smtClean="0"/>
              <a:t>Integrated lexicalized reordering model</a:t>
            </a:r>
            <a:endParaRPr lang="en-US" dirty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10-15x faster than Moses (with 32 cores)</a:t>
            </a:r>
          </a:p>
          <a:p>
            <a:pPr lvl="1"/>
            <a:r>
              <a:rPr lang="en-US" dirty="0" smtClean="0"/>
              <a:t>4x faster (single thread)</a:t>
            </a:r>
          </a:p>
          <a:p>
            <a:pPr lvl="1"/>
            <a:r>
              <a:rPr lang="en-US" dirty="0" smtClean="0"/>
              <a:t>Hierarchical model</a:t>
            </a:r>
          </a:p>
          <a:p>
            <a:pPr lvl="2"/>
            <a:r>
              <a:rPr lang="en-US" dirty="0" smtClean="0"/>
              <a:t>Commercially viable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815666" y="2893298"/>
            <a:ext cx="537633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smtClean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Thank you !!</a:t>
            </a:r>
            <a:endParaRPr lang="en-US" sz="6600">
              <a:solidFill>
                <a:srgbClr val="FF0000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9135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Fast Translation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Today’s Servers</a:t>
            </a:r>
          </a:p>
          <a:p>
            <a:pPr lvl="1"/>
            <a:r>
              <a:rPr lang="en-US" dirty="0" smtClean="0"/>
              <a:t>Large number of cores (+32 cores)</a:t>
            </a:r>
          </a:p>
          <a:p>
            <a:pPr lvl="1"/>
            <a:r>
              <a:rPr lang="en-US" dirty="0"/>
              <a:t>Sufficient memory (~128GB)</a:t>
            </a:r>
          </a:p>
          <a:p>
            <a:pPr lvl="1"/>
            <a:r>
              <a:rPr lang="en-US" dirty="0" smtClean="0"/>
              <a:t>Slow </a:t>
            </a:r>
            <a:r>
              <a:rPr lang="en-US" dirty="0"/>
              <a:t>disk drives </a:t>
            </a:r>
            <a:endParaRPr lang="en-US" dirty="0" smtClean="0"/>
          </a:p>
          <a:p>
            <a:r>
              <a:rPr lang="en-US" dirty="0" smtClean="0"/>
              <a:t>Challenge</a:t>
            </a:r>
          </a:p>
          <a:p>
            <a:pPr lvl="1"/>
            <a:r>
              <a:rPr lang="en-US" dirty="0" smtClean="0"/>
              <a:t>Make best use of hardware</a:t>
            </a:r>
          </a:p>
          <a:p>
            <a:pPr lvl="1"/>
            <a:r>
              <a:rPr lang="en-US" dirty="0" smtClean="0"/>
              <a:t>Same decoding algorithm</a:t>
            </a:r>
          </a:p>
          <a:p>
            <a:pPr lvl="2"/>
            <a:r>
              <a:rPr lang="en-US" dirty="0" smtClean="0"/>
              <a:t>Compatibility with Moses</a:t>
            </a:r>
          </a:p>
          <a:p>
            <a:pPr lvl="1"/>
            <a:r>
              <a:rPr lang="en-US" dirty="0" smtClean="0"/>
              <a:t>Optimize major components of decoder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6395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249"/>
    </mc:Choice>
    <mc:Fallback xmlns="">
      <p:transition spd="slow" advTm="30249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Multi-Core Scalability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Non-linear scaling</a:t>
            </a:r>
          </a:p>
          <a:p>
            <a:r>
              <a:rPr lang="en-US" dirty="0" smtClean="0"/>
              <a:t>Negative scaling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6326" y="1690688"/>
            <a:ext cx="7620000" cy="471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917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6326" y="1690688"/>
            <a:ext cx="7620000" cy="47117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Multi-Core Scalability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Non-linear scaling</a:t>
            </a:r>
          </a:p>
          <a:p>
            <a:r>
              <a:rPr lang="en-US" dirty="0" smtClean="0"/>
              <a:t>Negative scaling</a:t>
            </a:r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4994031" y="-365760"/>
            <a:ext cx="2968283" cy="5641145"/>
          </a:xfrm>
          <a:prstGeom prst="line">
            <a:avLst/>
          </a:prstGeom>
          <a:ln w="28575">
            <a:solidFill>
              <a:schemeClr val="accent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2092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 of Talk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Profiling</a:t>
            </a:r>
          </a:p>
          <a:p>
            <a:r>
              <a:rPr lang="en-US" dirty="0" smtClean="0"/>
              <a:t>Solution</a:t>
            </a:r>
          </a:p>
          <a:p>
            <a:pPr lvl="1"/>
            <a:r>
              <a:rPr lang="en-US" dirty="0" smtClean="0"/>
              <a:t>Re-implement decoder</a:t>
            </a:r>
          </a:p>
          <a:p>
            <a:pPr lvl="1"/>
            <a:r>
              <a:rPr lang="en-US" dirty="0" smtClean="0"/>
              <a:t>Prioritize speed and scalability</a:t>
            </a:r>
          </a:p>
          <a:p>
            <a:pPr lvl="1"/>
            <a:endParaRPr lang="en-US" dirty="0"/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Efficient memory management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Stack configuration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Phrase-table optimization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Lexicalized reordering model optimization</a:t>
            </a:r>
          </a:p>
          <a:p>
            <a:r>
              <a:rPr lang="en-US" dirty="0" smtClean="0"/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30257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Profiling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836136"/>
              </p:ext>
            </p:extLst>
          </p:nvPr>
        </p:nvGraphicFramePr>
        <p:xfrm>
          <a:off x="1822137" y="1948861"/>
          <a:ext cx="8128001" cy="138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0826"/>
                <a:gridCol w="1169233"/>
                <a:gridCol w="1033370"/>
                <a:gridCol w="1161143"/>
                <a:gridCol w="1161143"/>
                <a:gridCol w="1161143"/>
                <a:gridCol w="1161143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Memory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Phrase-table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Lex</a:t>
                      </a:r>
                      <a:r>
                        <a:rPr lang="en-US" baseline="0" dirty="0" smtClean="0"/>
                        <a:t> RO model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Search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Misc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 thread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24%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45%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32 threads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30%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0%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39%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822137" y="1305325"/>
            <a:ext cx="28931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%</a:t>
            </a:r>
            <a:r>
              <a:rPr lang="en-US" sz="2400" smtClean="0"/>
              <a:t>age decoding time</a:t>
            </a:r>
            <a:endParaRPr lang="en-US" sz="240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838200" y="3747541"/>
            <a:ext cx="10515600" cy="2429422"/>
          </a:xfrm>
        </p:spPr>
        <p:txBody>
          <a:bodyPr>
            <a:normAutofit/>
          </a:bodyPr>
          <a:lstStyle/>
          <a:p>
            <a:r>
              <a:rPr lang="en-US" dirty="0" smtClean="0"/>
              <a:t>Memory allocation &amp; de-allocation</a:t>
            </a:r>
          </a:p>
          <a:p>
            <a:pPr lvl="1"/>
            <a:r>
              <a:rPr lang="en-US" dirty="0" smtClean="0"/>
              <a:t>Increases with number of threads</a:t>
            </a:r>
          </a:p>
          <a:p>
            <a:pPr lvl="1"/>
            <a:r>
              <a:rPr lang="en-US" dirty="0" smtClean="0"/>
              <a:t>OS-level locking</a:t>
            </a:r>
          </a:p>
        </p:txBody>
      </p:sp>
    </p:spTree>
    <p:extLst>
      <p:ext uri="{BB962C8B-B14F-4D97-AF65-F5344CB8AC3E}">
        <p14:creationId xmlns:p14="http://schemas.microsoft.com/office/powerpoint/2010/main" val="81026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management (1)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73200"/>
            <a:ext cx="10515600" cy="4703763"/>
          </a:xfrm>
        </p:spPr>
        <p:txBody>
          <a:bodyPr/>
          <a:lstStyle/>
          <a:p>
            <a:pPr marL="0" indent="0">
              <a:buNone/>
            </a:pPr>
            <a:r>
              <a:rPr lang="en-US" err="1" smtClean="0"/>
              <a:t>Tcmalloc</a:t>
            </a:r>
            <a:r>
              <a:rPr lang="en-US" dirty="0" smtClean="0"/>
              <a:t> library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Replacement </a:t>
            </a:r>
          </a:p>
          <a:p>
            <a:pPr lvl="1"/>
            <a:r>
              <a:rPr lang="en-US" dirty="0" err="1" smtClean="0"/>
              <a:t>malloc</a:t>
            </a:r>
            <a:r>
              <a:rPr lang="en-US" dirty="0" smtClean="0"/>
              <a:t>/free</a:t>
            </a:r>
          </a:p>
          <a:p>
            <a:r>
              <a:rPr lang="en-US" dirty="0" smtClean="0"/>
              <a:t>Faster multi-threaded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applications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645444"/>
            <a:ext cx="7620000" cy="47117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658815" y="0"/>
            <a:ext cx="16949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Memory</a:t>
            </a:r>
          </a:p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Stacks</a:t>
            </a:r>
          </a:p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Phrase-table</a:t>
            </a:r>
          </a:p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Lex Reordering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129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management 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56267"/>
            <a:ext cx="10515600" cy="47206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Custom memory management</a:t>
            </a:r>
          </a:p>
          <a:p>
            <a:endParaRPr lang="en-US" dirty="0" smtClean="0"/>
          </a:p>
          <a:p>
            <a:r>
              <a:rPr lang="en-US" dirty="0" smtClean="0"/>
              <a:t>Obtain memory from OS</a:t>
            </a:r>
          </a:p>
          <a:p>
            <a:pPr lvl="1"/>
            <a:r>
              <a:rPr lang="en-US" dirty="0" smtClean="0"/>
              <a:t>Allocate to our </a:t>
            </a:r>
            <a:r>
              <a:rPr lang="en-US" dirty="0" err="1" smtClean="0"/>
              <a:t>datastructures</a:t>
            </a:r>
            <a:endParaRPr lang="en-US" dirty="0" smtClean="0"/>
          </a:p>
          <a:p>
            <a:r>
              <a:rPr lang="en-US" dirty="0" smtClean="0"/>
              <a:t>1 pool-per-thread</a:t>
            </a:r>
          </a:p>
          <a:p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0805" y="2052100"/>
            <a:ext cx="6304671" cy="389838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658815" y="0"/>
            <a:ext cx="16949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Memory</a:t>
            </a:r>
          </a:p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Stacks</a:t>
            </a:r>
          </a:p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Phrase-table</a:t>
            </a:r>
          </a:p>
          <a:p>
            <a:pPr algn="r"/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Lex Reordering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2064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2262</TotalTime>
  <Words>2901</Words>
  <Application>Microsoft Macintosh PowerPoint</Application>
  <PresentationFormat>Widescreen</PresentationFormat>
  <Paragraphs>667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Calibri</vt:lpstr>
      <vt:lpstr>Calibri Light</vt:lpstr>
      <vt:lpstr>Helvetica</vt:lpstr>
      <vt:lpstr>Wingdings</vt:lpstr>
      <vt:lpstr>Arial</vt:lpstr>
      <vt:lpstr>Office Theme</vt:lpstr>
      <vt:lpstr>Fast, Scalable Phrase-Based SMT Decoding</vt:lpstr>
      <vt:lpstr>Fast Translation</vt:lpstr>
      <vt:lpstr>Fast Translation</vt:lpstr>
      <vt:lpstr>Multi-Core Scalability</vt:lpstr>
      <vt:lpstr>Multi-Core Scalability</vt:lpstr>
      <vt:lpstr>Outline of Talk</vt:lpstr>
      <vt:lpstr>Profiling</vt:lpstr>
      <vt:lpstr>Memory management (1)</vt:lpstr>
      <vt:lpstr>Memory management (2)</vt:lpstr>
      <vt:lpstr>Memory Management (2)</vt:lpstr>
      <vt:lpstr>Stack Configuration</vt:lpstr>
      <vt:lpstr>Stack Configuration (1)</vt:lpstr>
      <vt:lpstr>Stack Configuration (2)</vt:lpstr>
      <vt:lpstr>Stack Configuration</vt:lpstr>
      <vt:lpstr>Phrase-Table Optimization (1)</vt:lpstr>
      <vt:lpstr>Phrase-Table Optimization (1)</vt:lpstr>
      <vt:lpstr>Phrase-Table Optimization (2)</vt:lpstr>
      <vt:lpstr>Phrase-Table Optimization (2)</vt:lpstr>
      <vt:lpstr>Lexicalized Reordering Model</vt:lpstr>
      <vt:lpstr>Lexicalized Reordering Model</vt:lpstr>
      <vt:lpstr>Cummulative Result</vt:lpstr>
      <vt:lpstr>Cummulative Result</vt:lpstr>
      <vt:lpstr>Larger server</vt:lpstr>
      <vt:lpstr>Longer test sentences &amp; different model</vt:lpstr>
      <vt:lpstr>Translation Quality</vt:lpstr>
      <vt:lpstr>Hierarchical Phrase-Based Models</vt:lpstr>
      <vt:lpstr>Conclusion</vt:lpstr>
      <vt:lpstr>Conclusion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Fast, Scalable Phrase-Based SMT Decoding</dc:title>
  <dc:creator>Microsoft Office User</dc:creator>
  <cp:lastModifiedBy>Microsoft Office User</cp:lastModifiedBy>
  <cp:revision>821</cp:revision>
  <dcterms:created xsi:type="dcterms:W3CDTF">2016-10-25T10:27:36Z</dcterms:created>
  <dcterms:modified xsi:type="dcterms:W3CDTF">2016-10-29T18:25:13Z</dcterms:modified>
</cp:coreProperties>
</file>

<file path=docProps/thumbnail.jpeg>
</file>